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404" r:id="rId13"/>
    <p:sldId id="270" r:id="rId14"/>
    <p:sldId id="408" r:id="rId15"/>
    <p:sldId id="272" r:id="rId16"/>
    <p:sldId id="411" r:id="rId17"/>
    <p:sldId id="412" r:id="rId18"/>
    <p:sldId id="414" r:id="rId19"/>
    <p:sldId id="416" r:id="rId20"/>
    <p:sldId id="418" r:id="rId21"/>
    <p:sldId id="417" r:id="rId22"/>
    <p:sldId id="292" r:id="rId23"/>
    <p:sldId id="293" r:id="rId24"/>
    <p:sldId id="394" r:id="rId25"/>
    <p:sldId id="392" r:id="rId26"/>
    <p:sldId id="395" r:id="rId27"/>
    <p:sldId id="342" r:id="rId28"/>
    <p:sldId id="343" r:id="rId29"/>
    <p:sldId id="344" r:id="rId30"/>
    <p:sldId id="397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427" r:id="rId40"/>
    <p:sldId id="428" r:id="rId41"/>
    <p:sldId id="34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C69352-14FB-4DFE-9413-E9DD481EFD07}" type="doc">
      <dgm:prSet loTypeId="urn:microsoft.com/office/officeart/2005/8/layout/vList5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A52BCE-4F5A-44CB-AEF7-6B37DF2E99E4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FE838822-E4F6-4032-9CB8-A69477343048}" type="parTrans" cxnId="{4143F6FF-1AD6-4F14-A21D-0087B6F6938E}">
      <dgm:prSet/>
      <dgm:spPr/>
      <dgm:t>
        <a:bodyPr/>
        <a:lstStyle/>
        <a:p>
          <a:endParaRPr lang="en-US" sz="2800"/>
        </a:p>
      </dgm:t>
    </dgm:pt>
    <dgm:pt modelId="{815AF5EE-EC67-4BA2-A0A0-CF89CD2FE653}" type="sibTrans" cxnId="{4143F6FF-1AD6-4F14-A21D-0087B6F6938E}">
      <dgm:prSet/>
      <dgm:spPr/>
      <dgm:t>
        <a:bodyPr/>
        <a:lstStyle/>
        <a:p>
          <a:endParaRPr lang="en-US" sz="2800"/>
        </a:p>
      </dgm:t>
    </dgm:pt>
    <dgm:pt modelId="{18C266FD-1BC2-4618-A72A-B753BDB50838}">
      <dgm:prSet phldrT="[Text]" custT="1"/>
      <dgm:spPr>
        <a:solidFill>
          <a:srgbClr val="FDEADA">
            <a:alpha val="80000"/>
          </a:srgbClr>
        </a:solidFill>
      </dgm:spPr>
      <dgm:t>
        <a:bodyPr/>
        <a:lstStyle/>
        <a:p>
          <a:r>
            <a:rPr lang="ro-RO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vi-VN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onsiliere</a:t>
          </a:r>
          <a:r>
            <a:rPr lang="vi-VN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şi </a:t>
          </a:r>
          <a:r>
            <a:rPr lang="vi-VN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orientare profesională </a:t>
          </a:r>
          <a:r>
            <a:rPr lang="vi-VN" sz="3200" dirty="0" smtClean="0"/>
            <a:t>în alegerea unei specializări</a:t>
          </a:r>
          <a:r>
            <a:rPr lang="en-US" sz="3200" dirty="0" smtClean="0"/>
            <a:t>; </a:t>
          </a:r>
          <a:r>
            <a:rPr lang="vi-VN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exemple de bune practici</a:t>
          </a:r>
          <a:r>
            <a:rPr lang="vi-VN" sz="3200" dirty="0" smtClean="0">
              <a:solidFill>
                <a:srgbClr val="C00000"/>
              </a:solidFill>
            </a:rPr>
            <a:t> </a:t>
          </a:r>
          <a:r>
            <a:rPr lang="ro-RO" sz="3200" dirty="0" smtClean="0">
              <a:solidFill>
                <a:srgbClr val="C00000"/>
              </a:solidFill>
            </a:rPr>
            <a:t>-</a:t>
          </a:r>
          <a:r>
            <a:rPr lang="vi-VN" sz="3200" dirty="0" smtClean="0">
              <a:solidFill>
                <a:srgbClr val="C00000"/>
              </a:solidFill>
            </a:rPr>
            <a:t> </a:t>
          </a:r>
          <a:r>
            <a:rPr lang="vi-VN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5050</a:t>
          </a:r>
          <a:r>
            <a:rPr lang="vi-VN" sz="3200" b="1" dirty="0" smtClean="0">
              <a:solidFill>
                <a:srgbClr val="C00000"/>
              </a:solidFill>
            </a:rPr>
            <a:t> </a:t>
          </a:r>
          <a:r>
            <a:rPr lang="vi-VN" sz="3200" b="1" dirty="0" smtClean="0"/>
            <a:t>studenţi </a:t>
          </a:r>
          <a:r>
            <a:rPr lang="vi-VN" sz="3200" dirty="0" smtClean="0"/>
            <a:t>la medicină.</a:t>
          </a:r>
          <a:endParaRPr lang="en-US" sz="3200" dirty="0">
            <a:latin typeface="Century Gothic" panose="020B0502020202020204" pitchFamily="34" charset="0"/>
          </a:endParaRPr>
        </a:p>
      </dgm:t>
    </dgm:pt>
    <dgm:pt modelId="{F895BC16-3FEF-4807-A715-5B9EE27E0E8C}" type="parTrans" cxnId="{89F2DE66-2992-45AD-9E51-168B8E68B219}">
      <dgm:prSet/>
      <dgm:spPr/>
      <dgm:t>
        <a:bodyPr/>
        <a:lstStyle/>
        <a:p>
          <a:endParaRPr lang="en-US" sz="2800"/>
        </a:p>
      </dgm:t>
    </dgm:pt>
    <dgm:pt modelId="{1A62935A-2B4B-4EAB-8B7E-2397EFFE8270}" type="sibTrans" cxnId="{89F2DE66-2992-45AD-9E51-168B8E68B219}">
      <dgm:prSet/>
      <dgm:spPr/>
      <dgm:t>
        <a:bodyPr/>
        <a:lstStyle/>
        <a:p>
          <a:endParaRPr lang="en-US" sz="2800"/>
        </a:p>
      </dgm:t>
    </dgm:pt>
    <dgm:pt modelId="{9301DC61-E963-4F75-89D5-6C1465EFAD7A}" type="pres">
      <dgm:prSet presAssocID="{F0C69352-14FB-4DFE-9413-E9DD481EFD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AFF9D-39D1-4AEA-9E67-ED6631D6E843}" type="pres">
      <dgm:prSet presAssocID="{7FA52BCE-4F5A-44CB-AEF7-6B37DF2E99E4}" presName="linNode" presStyleCnt="0"/>
      <dgm:spPr/>
      <dgm:t>
        <a:bodyPr/>
        <a:lstStyle/>
        <a:p>
          <a:endParaRPr lang="en-US"/>
        </a:p>
      </dgm:t>
    </dgm:pt>
    <dgm:pt modelId="{1E3A5897-B902-4472-AA63-F4B1F60F2461}" type="pres">
      <dgm:prSet presAssocID="{7FA52BCE-4F5A-44CB-AEF7-6B37DF2E99E4}" presName="parentText" presStyleLbl="node1" presStyleIdx="0" presStyleCnt="1" custScaleX="7683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3EA74-8502-4B4E-98A2-D50A595204B3}" type="pres">
      <dgm:prSet presAssocID="{7FA52BCE-4F5A-44CB-AEF7-6B37DF2E99E4}" presName="descendantText" presStyleLbl="alignAccFollowNode1" presStyleIdx="0" presStyleCnt="1" custScaleX="138309" custScaleY="12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F2DE66-2992-45AD-9E51-168B8E68B219}" srcId="{7FA52BCE-4F5A-44CB-AEF7-6B37DF2E99E4}" destId="{18C266FD-1BC2-4618-A72A-B753BDB50838}" srcOrd="0" destOrd="0" parTransId="{F895BC16-3FEF-4807-A715-5B9EE27E0E8C}" sibTransId="{1A62935A-2B4B-4EAB-8B7E-2397EFFE8270}"/>
    <dgm:cxn modelId="{93465097-FA5D-4D98-9D19-25DB087056B9}" type="presOf" srcId="{18C266FD-1BC2-4618-A72A-B753BDB50838}" destId="{2283EA74-8502-4B4E-98A2-D50A595204B3}" srcOrd="0" destOrd="0" presId="urn:microsoft.com/office/officeart/2005/8/layout/vList5"/>
    <dgm:cxn modelId="{4143F6FF-1AD6-4F14-A21D-0087B6F6938E}" srcId="{F0C69352-14FB-4DFE-9413-E9DD481EFD07}" destId="{7FA52BCE-4F5A-44CB-AEF7-6B37DF2E99E4}" srcOrd="0" destOrd="0" parTransId="{FE838822-E4F6-4032-9CB8-A69477343048}" sibTransId="{815AF5EE-EC67-4BA2-A0A0-CF89CD2FE653}"/>
    <dgm:cxn modelId="{FF9C3317-13AD-4AF1-B0AC-E651E186D482}" type="presOf" srcId="{F0C69352-14FB-4DFE-9413-E9DD481EFD07}" destId="{9301DC61-E963-4F75-89D5-6C1465EFAD7A}" srcOrd="0" destOrd="0" presId="urn:microsoft.com/office/officeart/2005/8/layout/vList5"/>
    <dgm:cxn modelId="{BEFCAAE4-4D84-47BD-99E2-026C95F01242}" type="presOf" srcId="{7FA52BCE-4F5A-44CB-AEF7-6B37DF2E99E4}" destId="{1E3A5897-B902-4472-AA63-F4B1F60F2461}" srcOrd="0" destOrd="0" presId="urn:microsoft.com/office/officeart/2005/8/layout/vList5"/>
    <dgm:cxn modelId="{70C97926-A5FA-4345-B0C3-88CFD43787D7}" type="presParOf" srcId="{9301DC61-E963-4F75-89D5-6C1465EFAD7A}" destId="{6D6AFF9D-39D1-4AEA-9E67-ED6631D6E843}" srcOrd="0" destOrd="0" presId="urn:microsoft.com/office/officeart/2005/8/layout/vList5"/>
    <dgm:cxn modelId="{5CB940AC-C186-444E-927B-F6AE86F36F91}" type="presParOf" srcId="{6D6AFF9D-39D1-4AEA-9E67-ED6631D6E843}" destId="{1E3A5897-B902-4472-AA63-F4B1F60F2461}" srcOrd="0" destOrd="0" presId="urn:microsoft.com/office/officeart/2005/8/layout/vList5"/>
    <dgm:cxn modelId="{B8BD89FC-9763-4DC6-980F-584F02963BD7}" type="presParOf" srcId="{6D6AFF9D-39D1-4AEA-9E67-ED6631D6E843}" destId="{2283EA74-8502-4B4E-98A2-D50A595204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C69352-14FB-4DFE-9413-E9DD481EFD07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A52BCE-4F5A-44CB-AEF7-6B37DF2E99E4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8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n-US" sz="8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38822-E4F6-4032-9CB8-A69477343048}" type="parTrans" cxnId="{4143F6FF-1AD6-4F14-A21D-0087B6F6938E}">
      <dgm:prSet/>
      <dgm:spPr/>
      <dgm:t>
        <a:bodyPr/>
        <a:lstStyle/>
        <a:p>
          <a:endParaRPr lang="en-US" sz="3200"/>
        </a:p>
      </dgm:t>
    </dgm:pt>
    <dgm:pt modelId="{815AF5EE-EC67-4BA2-A0A0-CF89CD2FE653}" type="sibTrans" cxnId="{4143F6FF-1AD6-4F14-A21D-0087B6F6938E}">
      <dgm:prSet/>
      <dgm:spPr/>
      <dgm:t>
        <a:bodyPr/>
        <a:lstStyle/>
        <a:p>
          <a:endParaRPr lang="en-US" sz="3200"/>
        </a:p>
      </dgm:t>
    </dgm:pt>
    <dgm:pt modelId="{18C266FD-1BC2-4618-A72A-B753BDB50838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4000" dirty="0" smtClean="0"/>
            <a:t>Dezvoltarea de </a:t>
          </a:r>
          <a:r>
            <a:rPr lang="vi-VN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aptitudini de muncă </a:t>
          </a:r>
          <a:r>
            <a:rPr lang="ro-RO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vi-VN" sz="4000" dirty="0" smtClean="0">
              <a:solidFill>
                <a:srgbClr val="FF0000"/>
              </a:solidFill>
            </a:rPr>
            <a:t> </a:t>
          </a:r>
          <a:r>
            <a:rPr lang="vi-VN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3000 studenţi </a:t>
          </a:r>
          <a:r>
            <a:rPr lang="vi-VN" sz="4000" dirty="0" smtClean="0"/>
            <a:t>la medicină</a:t>
          </a:r>
          <a:r>
            <a:rPr lang="en-US" sz="4000" dirty="0" smtClean="0"/>
            <a:t>.</a:t>
          </a:r>
          <a:endParaRPr lang="en-US" sz="4000" dirty="0">
            <a:latin typeface="Century Gothic" panose="020B0502020202020204" pitchFamily="34" charset="0"/>
          </a:endParaRPr>
        </a:p>
      </dgm:t>
    </dgm:pt>
    <dgm:pt modelId="{1A62935A-2B4B-4EAB-8B7E-2397EFFE8270}" type="sibTrans" cxnId="{89F2DE66-2992-45AD-9E51-168B8E68B219}">
      <dgm:prSet/>
      <dgm:spPr/>
      <dgm:t>
        <a:bodyPr/>
        <a:lstStyle/>
        <a:p>
          <a:endParaRPr lang="en-US" sz="3200"/>
        </a:p>
      </dgm:t>
    </dgm:pt>
    <dgm:pt modelId="{F895BC16-3FEF-4807-A715-5B9EE27E0E8C}" type="parTrans" cxnId="{89F2DE66-2992-45AD-9E51-168B8E68B219}">
      <dgm:prSet/>
      <dgm:spPr/>
      <dgm:t>
        <a:bodyPr/>
        <a:lstStyle/>
        <a:p>
          <a:endParaRPr lang="en-US" sz="3200"/>
        </a:p>
      </dgm:t>
    </dgm:pt>
    <dgm:pt modelId="{9301DC61-E963-4F75-89D5-6C1465EFAD7A}" type="pres">
      <dgm:prSet presAssocID="{F0C69352-14FB-4DFE-9413-E9DD481EFD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AFF9D-39D1-4AEA-9E67-ED6631D6E843}" type="pres">
      <dgm:prSet presAssocID="{7FA52BCE-4F5A-44CB-AEF7-6B37DF2E99E4}" presName="linNode" presStyleCnt="0"/>
      <dgm:spPr/>
      <dgm:t>
        <a:bodyPr/>
        <a:lstStyle/>
        <a:p>
          <a:endParaRPr lang="en-US"/>
        </a:p>
      </dgm:t>
    </dgm:pt>
    <dgm:pt modelId="{1E3A5897-B902-4472-AA63-F4B1F60F2461}" type="pres">
      <dgm:prSet presAssocID="{7FA52BCE-4F5A-44CB-AEF7-6B37DF2E99E4}" presName="parentText" presStyleLbl="node1" presStyleIdx="0" presStyleCnt="1" custScaleX="7683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3EA74-8502-4B4E-98A2-D50A595204B3}" type="pres">
      <dgm:prSet presAssocID="{7FA52BCE-4F5A-44CB-AEF7-6B37DF2E99E4}" presName="descendantText" presStyleLbl="alignAccFollowNode1" presStyleIdx="0" presStyleCnt="1" custScaleX="138309" custScaleY="125000" custLinFactNeighborX="644" custLinFactNeighborY="-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F2DE66-2992-45AD-9E51-168B8E68B219}" srcId="{7FA52BCE-4F5A-44CB-AEF7-6B37DF2E99E4}" destId="{18C266FD-1BC2-4618-A72A-B753BDB50838}" srcOrd="0" destOrd="0" parTransId="{F895BC16-3FEF-4807-A715-5B9EE27E0E8C}" sibTransId="{1A62935A-2B4B-4EAB-8B7E-2397EFFE8270}"/>
    <dgm:cxn modelId="{5ED880C3-CCD6-442F-A7E3-7F497CED5285}" type="presOf" srcId="{7FA52BCE-4F5A-44CB-AEF7-6B37DF2E99E4}" destId="{1E3A5897-B902-4472-AA63-F4B1F60F2461}" srcOrd="0" destOrd="0" presId="urn:microsoft.com/office/officeart/2005/8/layout/vList5"/>
    <dgm:cxn modelId="{CE715648-F9A0-476F-8B2B-6B3F669CFA09}" type="presOf" srcId="{F0C69352-14FB-4DFE-9413-E9DD481EFD07}" destId="{9301DC61-E963-4F75-89D5-6C1465EFAD7A}" srcOrd="0" destOrd="0" presId="urn:microsoft.com/office/officeart/2005/8/layout/vList5"/>
    <dgm:cxn modelId="{4143F6FF-1AD6-4F14-A21D-0087B6F6938E}" srcId="{F0C69352-14FB-4DFE-9413-E9DD481EFD07}" destId="{7FA52BCE-4F5A-44CB-AEF7-6B37DF2E99E4}" srcOrd="0" destOrd="0" parTransId="{FE838822-E4F6-4032-9CB8-A69477343048}" sibTransId="{815AF5EE-EC67-4BA2-A0A0-CF89CD2FE653}"/>
    <dgm:cxn modelId="{320A181C-C034-4134-9D15-C2BA7010CB09}" type="presOf" srcId="{18C266FD-1BC2-4618-A72A-B753BDB50838}" destId="{2283EA74-8502-4B4E-98A2-D50A595204B3}" srcOrd="0" destOrd="0" presId="urn:microsoft.com/office/officeart/2005/8/layout/vList5"/>
    <dgm:cxn modelId="{B1647D54-1249-42DE-AAB5-B7C78A33183F}" type="presParOf" srcId="{9301DC61-E963-4F75-89D5-6C1465EFAD7A}" destId="{6D6AFF9D-39D1-4AEA-9E67-ED6631D6E843}" srcOrd="0" destOrd="0" presId="urn:microsoft.com/office/officeart/2005/8/layout/vList5"/>
    <dgm:cxn modelId="{33CDCA2C-6A15-486F-A050-39A614869862}" type="presParOf" srcId="{6D6AFF9D-39D1-4AEA-9E67-ED6631D6E843}" destId="{1E3A5897-B902-4472-AA63-F4B1F60F2461}" srcOrd="0" destOrd="0" presId="urn:microsoft.com/office/officeart/2005/8/layout/vList5"/>
    <dgm:cxn modelId="{B573BA60-D5F6-4963-B130-1F238A900814}" type="presParOf" srcId="{6D6AFF9D-39D1-4AEA-9E67-ED6631D6E843}" destId="{2283EA74-8502-4B4E-98A2-D50A595204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C69352-14FB-4DFE-9413-E9DD481EFD07}" type="doc">
      <dgm:prSet loTypeId="urn:microsoft.com/office/officeart/2005/8/layout/vList5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A52BCE-4F5A-44CB-AEF7-6B37DF2E99E4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en-US" sz="9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38822-E4F6-4032-9CB8-A69477343048}" type="parTrans" cxnId="{4143F6FF-1AD6-4F14-A21D-0087B6F6938E}">
      <dgm:prSet/>
      <dgm:spPr/>
      <dgm:t>
        <a:bodyPr/>
        <a:lstStyle/>
        <a:p>
          <a:endParaRPr lang="en-US" sz="3600"/>
        </a:p>
      </dgm:t>
    </dgm:pt>
    <dgm:pt modelId="{815AF5EE-EC67-4BA2-A0A0-CF89CD2FE653}" type="sibTrans" cxnId="{4143F6FF-1AD6-4F14-A21D-0087B6F6938E}">
      <dgm:prSet/>
      <dgm:spPr/>
      <dgm:t>
        <a:bodyPr/>
        <a:lstStyle/>
        <a:p>
          <a:endParaRPr lang="en-US" sz="3600"/>
        </a:p>
      </dgm:t>
    </dgm:pt>
    <dgm:pt modelId="{18C266FD-1BC2-4618-A72A-B753BDB50838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vi-VN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onştientizarea nevoii de pregătire practică </a:t>
          </a:r>
          <a:r>
            <a:rPr lang="ro-RO" sz="3100" b="0" dirty="0" smtClean="0"/>
            <a:t>- </a:t>
          </a:r>
          <a:r>
            <a:rPr lang="vi-VN" sz="3100" b="0" dirty="0" smtClean="0"/>
            <a:t>stagii practice, seminarii,</a:t>
          </a:r>
          <a:r>
            <a:rPr lang="en-US" sz="3100" b="0" dirty="0" smtClean="0"/>
            <a:t> </a:t>
          </a:r>
          <a:r>
            <a:rPr lang="vi-VN" sz="3100" b="0" dirty="0" smtClean="0"/>
            <a:t>dezbateri </a:t>
          </a:r>
          <a:r>
            <a:rPr lang="ro-RO" sz="3100" b="0" dirty="0" smtClean="0"/>
            <a:t>- </a:t>
          </a:r>
          <a:r>
            <a:rPr lang="vi-VN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judeţe</a:t>
          </a:r>
          <a:r>
            <a:rPr lang="ro-RO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(IS, CJ,</a:t>
          </a:r>
          <a:r>
            <a:rPr lang="en-US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  <a:r>
            <a:rPr lang="ro-RO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BV, CT</a:t>
          </a:r>
          <a:r>
            <a:rPr lang="ro-RO" sz="31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</a:t>
          </a:r>
          <a:r>
            <a:rPr lang="vi-VN" sz="31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regiuni de dezvoltare</a:t>
          </a:r>
          <a:r>
            <a:rPr lang="en-US" sz="3100" b="0" smtClean="0"/>
            <a:t>.</a:t>
          </a:r>
          <a:endParaRPr lang="en-US" sz="3100" b="0" dirty="0">
            <a:latin typeface="Century Gothic" panose="020B0502020202020204" pitchFamily="34" charset="0"/>
          </a:endParaRPr>
        </a:p>
      </dgm:t>
    </dgm:pt>
    <dgm:pt modelId="{1A62935A-2B4B-4EAB-8B7E-2397EFFE8270}" type="sibTrans" cxnId="{89F2DE66-2992-45AD-9E51-168B8E68B219}">
      <dgm:prSet/>
      <dgm:spPr/>
      <dgm:t>
        <a:bodyPr/>
        <a:lstStyle/>
        <a:p>
          <a:endParaRPr lang="en-US" sz="3600"/>
        </a:p>
      </dgm:t>
    </dgm:pt>
    <dgm:pt modelId="{F895BC16-3FEF-4807-A715-5B9EE27E0E8C}" type="parTrans" cxnId="{89F2DE66-2992-45AD-9E51-168B8E68B219}">
      <dgm:prSet/>
      <dgm:spPr/>
      <dgm:t>
        <a:bodyPr/>
        <a:lstStyle/>
        <a:p>
          <a:endParaRPr lang="en-US" sz="3600"/>
        </a:p>
      </dgm:t>
    </dgm:pt>
    <dgm:pt modelId="{9301DC61-E963-4F75-89D5-6C1465EFAD7A}" type="pres">
      <dgm:prSet presAssocID="{F0C69352-14FB-4DFE-9413-E9DD481EFD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AFF9D-39D1-4AEA-9E67-ED6631D6E843}" type="pres">
      <dgm:prSet presAssocID="{7FA52BCE-4F5A-44CB-AEF7-6B37DF2E99E4}" presName="linNode" presStyleCnt="0"/>
      <dgm:spPr/>
      <dgm:t>
        <a:bodyPr/>
        <a:lstStyle/>
        <a:p>
          <a:endParaRPr lang="en-US"/>
        </a:p>
      </dgm:t>
    </dgm:pt>
    <dgm:pt modelId="{1E3A5897-B902-4472-AA63-F4B1F60F2461}" type="pres">
      <dgm:prSet presAssocID="{7FA52BCE-4F5A-44CB-AEF7-6B37DF2E99E4}" presName="parentText" presStyleLbl="node1" presStyleIdx="0" presStyleCnt="1" custScaleX="7683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3EA74-8502-4B4E-98A2-D50A595204B3}" type="pres">
      <dgm:prSet presAssocID="{7FA52BCE-4F5A-44CB-AEF7-6B37DF2E99E4}" presName="descendantText" presStyleLbl="alignAccFollowNode1" presStyleIdx="0" presStyleCnt="1" custScaleX="138309" custScaleY="125000" custLinFactNeighborX="359" custLinFactNeighborY="1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F2DE66-2992-45AD-9E51-168B8E68B219}" srcId="{7FA52BCE-4F5A-44CB-AEF7-6B37DF2E99E4}" destId="{18C266FD-1BC2-4618-A72A-B753BDB50838}" srcOrd="0" destOrd="0" parTransId="{F895BC16-3FEF-4807-A715-5B9EE27E0E8C}" sibTransId="{1A62935A-2B4B-4EAB-8B7E-2397EFFE8270}"/>
    <dgm:cxn modelId="{23122275-96E0-4397-A9B2-83E09089CF1C}" type="presOf" srcId="{18C266FD-1BC2-4618-A72A-B753BDB50838}" destId="{2283EA74-8502-4B4E-98A2-D50A595204B3}" srcOrd="0" destOrd="0" presId="urn:microsoft.com/office/officeart/2005/8/layout/vList5"/>
    <dgm:cxn modelId="{4143F6FF-1AD6-4F14-A21D-0087B6F6938E}" srcId="{F0C69352-14FB-4DFE-9413-E9DD481EFD07}" destId="{7FA52BCE-4F5A-44CB-AEF7-6B37DF2E99E4}" srcOrd="0" destOrd="0" parTransId="{FE838822-E4F6-4032-9CB8-A69477343048}" sibTransId="{815AF5EE-EC67-4BA2-A0A0-CF89CD2FE653}"/>
    <dgm:cxn modelId="{B972FCAC-54CD-4FC9-8B49-0D4E7A657998}" type="presOf" srcId="{F0C69352-14FB-4DFE-9413-E9DD481EFD07}" destId="{9301DC61-E963-4F75-89D5-6C1465EFAD7A}" srcOrd="0" destOrd="0" presId="urn:microsoft.com/office/officeart/2005/8/layout/vList5"/>
    <dgm:cxn modelId="{870E7B0F-8F11-47B1-8985-C6F49819B16A}" type="presOf" srcId="{7FA52BCE-4F5A-44CB-AEF7-6B37DF2E99E4}" destId="{1E3A5897-B902-4472-AA63-F4B1F60F2461}" srcOrd="0" destOrd="0" presId="urn:microsoft.com/office/officeart/2005/8/layout/vList5"/>
    <dgm:cxn modelId="{05C79E7D-C0DA-4D2D-87F8-76C53409050E}" type="presParOf" srcId="{9301DC61-E963-4F75-89D5-6C1465EFAD7A}" destId="{6D6AFF9D-39D1-4AEA-9E67-ED6631D6E843}" srcOrd="0" destOrd="0" presId="urn:microsoft.com/office/officeart/2005/8/layout/vList5"/>
    <dgm:cxn modelId="{FF5AC250-BF9E-4717-94F8-B386AB64AF98}" type="presParOf" srcId="{6D6AFF9D-39D1-4AEA-9E67-ED6631D6E843}" destId="{1E3A5897-B902-4472-AA63-F4B1F60F2461}" srcOrd="0" destOrd="0" presId="urn:microsoft.com/office/officeart/2005/8/layout/vList5"/>
    <dgm:cxn modelId="{1BC61E4E-0CA4-4A38-A7D3-5E3E77591C27}" type="presParOf" srcId="{6D6AFF9D-39D1-4AEA-9E67-ED6631D6E843}" destId="{2283EA74-8502-4B4E-98A2-D50A595204B3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F8DD14-BF8E-4ED9-83EE-885C0B783C20}" type="doc">
      <dgm:prSet loTypeId="urn:microsoft.com/office/officeart/2005/8/layout/vList3" loCatId="list" qsTypeId="urn:microsoft.com/office/officeart/2005/8/quickstyle/simple5" qsCatId="simple" csTypeId="urn:microsoft.com/office/officeart/2005/8/colors/colorful2" csCatId="colorful" phldr="1"/>
      <dgm:spPr/>
    </dgm:pt>
    <dgm:pt modelId="{1063A6D5-AC79-4F44-A2E3-B489DBB963EC}">
      <dgm:prSet phldrT="[Text]"/>
      <dgm:spPr/>
      <dgm:t>
        <a:bodyPr/>
        <a:lstStyle/>
        <a:p>
          <a:r>
            <a: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Partenerii din ţară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CEA729-72FD-4C6A-B01C-7C11D1233432}" type="parTrans" cxnId="{04F1D966-C357-47A2-8A7E-C634FDFAA4F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B3FA7B-3081-4769-A249-1DDB72627B6E}" type="sibTrans" cxnId="{04F1D966-C357-47A2-8A7E-C634FDFAA4F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B6DEED-38C2-4661-87E0-FE8A5C8689F9}">
      <dgm:prSet phldrT="[Text]" custT="1"/>
      <dgm:spPr/>
      <dgm:t>
        <a:bodyPr/>
        <a:lstStyle/>
        <a:p>
          <a:pPr>
            <a:lnSpc>
              <a:spcPct val="50000"/>
            </a:lnSpc>
          </a:pPr>
          <a:r>
            <a:rPr lang="ro-RO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Partenerii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interni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o-RO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şi</a:t>
          </a:r>
        </a:p>
        <a:p>
          <a:pPr>
            <a:lnSpc>
              <a:spcPct val="50000"/>
            </a:lnSpc>
          </a:pPr>
          <a:r>
            <a:rPr lang="ro-RO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 străinătate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273608-CE97-4795-8F2C-A9E01111990D}" type="parTrans" cxnId="{C3F4CB21-F43A-43E8-8728-61252EE748EF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DE7219-E6F7-42FF-9D88-049CDDDEEB52}" type="sibTrans" cxnId="{C3F4CB21-F43A-43E8-8728-61252EE748EF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5E04A8-EA4C-43F5-96C7-F57BE2CC2422}">
      <dgm:prSet phldrT="[Text]" custT="1"/>
      <dgm:spPr/>
      <dgm:t>
        <a:bodyPr/>
        <a:lstStyle/>
        <a:p>
          <a:r>
            <a:rPr lang="ro-RO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Originalitate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7E3CA-048B-4918-BA54-6624D702560C}" type="parTrans" cxnId="{C98EDB61-1F00-449B-A7FA-FBF37A4F95C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F7F677-EE4E-42BF-BBC5-1AAF610E7FAF}" type="sibTrans" cxnId="{C98EDB61-1F00-449B-A7FA-FBF37A4F95C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E02837-4367-47CE-A222-01F9667FF241}">
      <dgm:prSet custT="1"/>
      <dgm:spPr/>
      <dgm:t>
        <a:bodyPr/>
        <a:lstStyle/>
        <a:p>
          <a:r>
            <a:rPr lang="ro-RO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Echipamente de top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B544C5-87F9-4D2E-956D-CAC40AE893DB}" type="parTrans" cxnId="{358CA3AE-AE0B-4D76-B280-800EC6F2BAD3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6BC49C-960B-4D1C-9966-A159323F3383}" type="sibTrans" cxnId="{358CA3AE-AE0B-4D76-B280-800EC6F2BAD3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3C3255-8081-4B99-AA71-CFACF51E3C88}" type="pres">
      <dgm:prSet presAssocID="{C5F8DD14-BF8E-4ED9-83EE-885C0B783C20}" presName="linearFlow" presStyleCnt="0">
        <dgm:presLayoutVars>
          <dgm:dir/>
          <dgm:resizeHandles val="exact"/>
        </dgm:presLayoutVars>
      </dgm:prSet>
      <dgm:spPr/>
    </dgm:pt>
    <dgm:pt modelId="{2DF75418-0D1E-46E6-A07B-CAF09D611259}" type="pres">
      <dgm:prSet presAssocID="{1063A6D5-AC79-4F44-A2E3-B489DBB963EC}" presName="composite" presStyleCnt="0"/>
      <dgm:spPr/>
    </dgm:pt>
    <dgm:pt modelId="{B902B8FB-3C9A-4FC9-BA53-85683F5A00D8}" type="pres">
      <dgm:prSet presAssocID="{1063A6D5-AC79-4F44-A2E3-B489DBB963EC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21A09D22-898A-425C-B0DE-033E826FD7A7}" type="pres">
      <dgm:prSet presAssocID="{1063A6D5-AC79-4F44-A2E3-B489DBB963EC}" presName="txShp" presStyleLbl="node1" presStyleIdx="0" presStyleCnt="4" custLinFactY="200000" custLinFactNeighborX="-1030" custLinFactNeighborY="287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32B75-8221-4A68-8955-65431937FE7D}" type="pres">
      <dgm:prSet presAssocID="{2DB3FA7B-3081-4769-A249-1DDB72627B6E}" presName="spacing" presStyleCnt="0"/>
      <dgm:spPr/>
    </dgm:pt>
    <dgm:pt modelId="{C18CE69A-A377-4909-B52B-3F78C896650F}" type="pres">
      <dgm:prSet presAssocID="{84B6DEED-38C2-4661-87E0-FE8A5C8689F9}" presName="composite" presStyleCnt="0"/>
      <dgm:spPr/>
    </dgm:pt>
    <dgm:pt modelId="{AFF46F97-47C0-4F8A-A8A0-A2D8FACC1ED4}" type="pres">
      <dgm:prSet presAssocID="{84B6DEED-38C2-4661-87E0-FE8A5C8689F9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E9DDE809-6C20-4EF7-81D6-F6240607309B}" type="pres">
      <dgm:prSet presAssocID="{84B6DEED-38C2-4661-87E0-FE8A5C8689F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1A485-D877-430E-AE97-9D19481EA7B2}" type="pres">
      <dgm:prSet presAssocID="{3DDE7219-E6F7-42FF-9D88-049CDDDEEB52}" presName="spacing" presStyleCnt="0"/>
      <dgm:spPr/>
    </dgm:pt>
    <dgm:pt modelId="{008065D0-8834-4A60-BC98-28A7BA7596DE}" type="pres">
      <dgm:prSet presAssocID="{C1E02837-4367-47CE-A222-01F9667FF241}" presName="composite" presStyleCnt="0"/>
      <dgm:spPr/>
    </dgm:pt>
    <dgm:pt modelId="{E8F36AC1-9A6F-495D-83DE-6283B4938196}" type="pres">
      <dgm:prSet presAssocID="{C1E02837-4367-47CE-A222-01F9667FF241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A1894A09-CE5F-45A9-A62E-559E27E685C6}" type="pres">
      <dgm:prSet presAssocID="{C1E02837-4367-47CE-A222-01F9667FF24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A0561-8BDF-4518-AE28-C610687C6944}" type="pres">
      <dgm:prSet presAssocID="{016BC49C-960B-4D1C-9966-A159323F3383}" presName="spacing" presStyleCnt="0"/>
      <dgm:spPr/>
    </dgm:pt>
    <dgm:pt modelId="{23A942FC-0B32-424F-8577-B900D5ED5DF8}" type="pres">
      <dgm:prSet presAssocID="{E75E04A8-EA4C-43F5-96C7-F57BE2CC2422}" presName="composite" presStyleCnt="0"/>
      <dgm:spPr/>
    </dgm:pt>
    <dgm:pt modelId="{D0F4A76E-DD2F-4C0A-9D16-F9F7E1E4A02D}" type="pres">
      <dgm:prSet presAssocID="{E75E04A8-EA4C-43F5-96C7-F57BE2CC2422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13AD8862-4272-4949-A281-9266D3B0477B}" type="pres">
      <dgm:prSet presAssocID="{E75E04A8-EA4C-43F5-96C7-F57BE2CC2422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5425-D398-402E-B06A-D442FDAE8BD2}" type="presOf" srcId="{E75E04A8-EA4C-43F5-96C7-F57BE2CC2422}" destId="{13AD8862-4272-4949-A281-9266D3B0477B}" srcOrd="0" destOrd="0" presId="urn:microsoft.com/office/officeart/2005/8/layout/vList3"/>
    <dgm:cxn modelId="{4ECDFC8C-0239-4B40-983F-81F806CEF8A0}" type="presOf" srcId="{C5F8DD14-BF8E-4ED9-83EE-885C0B783C20}" destId="{173C3255-8081-4B99-AA71-CFACF51E3C88}" srcOrd="0" destOrd="0" presId="urn:microsoft.com/office/officeart/2005/8/layout/vList3"/>
    <dgm:cxn modelId="{08D0A0D2-7ECD-4D0F-B44D-C3DEC1F21BDD}" type="presOf" srcId="{C1E02837-4367-47CE-A222-01F9667FF241}" destId="{A1894A09-CE5F-45A9-A62E-559E27E685C6}" srcOrd="0" destOrd="0" presId="urn:microsoft.com/office/officeart/2005/8/layout/vList3"/>
    <dgm:cxn modelId="{85E5177B-11AE-4760-85BA-F8F6C0ECAB0A}" type="presOf" srcId="{84B6DEED-38C2-4661-87E0-FE8A5C8689F9}" destId="{E9DDE809-6C20-4EF7-81D6-F6240607309B}" srcOrd="0" destOrd="0" presId="urn:microsoft.com/office/officeart/2005/8/layout/vList3"/>
    <dgm:cxn modelId="{358CA3AE-AE0B-4D76-B280-800EC6F2BAD3}" srcId="{C5F8DD14-BF8E-4ED9-83EE-885C0B783C20}" destId="{C1E02837-4367-47CE-A222-01F9667FF241}" srcOrd="2" destOrd="0" parTransId="{DAB544C5-87F9-4D2E-956D-CAC40AE893DB}" sibTransId="{016BC49C-960B-4D1C-9966-A159323F3383}"/>
    <dgm:cxn modelId="{C3F4CB21-F43A-43E8-8728-61252EE748EF}" srcId="{C5F8DD14-BF8E-4ED9-83EE-885C0B783C20}" destId="{84B6DEED-38C2-4661-87E0-FE8A5C8689F9}" srcOrd="1" destOrd="0" parTransId="{3F273608-CE97-4795-8F2C-A9E01111990D}" sibTransId="{3DDE7219-E6F7-42FF-9D88-049CDDDEEB52}"/>
    <dgm:cxn modelId="{C98EDB61-1F00-449B-A7FA-FBF37A4F95CD}" srcId="{C5F8DD14-BF8E-4ED9-83EE-885C0B783C20}" destId="{E75E04A8-EA4C-43F5-96C7-F57BE2CC2422}" srcOrd="3" destOrd="0" parTransId="{0157E3CA-048B-4918-BA54-6624D702560C}" sibTransId="{DCF7F677-EE4E-42BF-BBC5-1AAF610E7FAF}"/>
    <dgm:cxn modelId="{87F769AA-A4B9-4E84-AFFD-178BDC7FC0BC}" type="presOf" srcId="{1063A6D5-AC79-4F44-A2E3-B489DBB963EC}" destId="{21A09D22-898A-425C-B0DE-033E826FD7A7}" srcOrd="0" destOrd="0" presId="urn:microsoft.com/office/officeart/2005/8/layout/vList3"/>
    <dgm:cxn modelId="{04F1D966-C357-47A2-8A7E-C634FDFAA4FD}" srcId="{C5F8DD14-BF8E-4ED9-83EE-885C0B783C20}" destId="{1063A6D5-AC79-4F44-A2E3-B489DBB963EC}" srcOrd="0" destOrd="0" parTransId="{33CEA729-72FD-4C6A-B01C-7C11D1233432}" sibTransId="{2DB3FA7B-3081-4769-A249-1DDB72627B6E}"/>
    <dgm:cxn modelId="{E7352896-BBC9-4A9A-A83C-DA849B62FFBD}" type="presParOf" srcId="{173C3255-8081-4B99-AA71-CFACF51E3C88}" destId="{2DF75418-0D1E-46E6-A07B-CAF09D611259}" srcOrd="0" destOrd="0" presId="urn:microsoft.com/office/officeart/2005/8/layout/vList3"/>
    <dgm:cxn modelId="{AC8DFCAF-3E9B-4F93-8604-9290EE0EECF8}" type="presParOf" srcId="{2DF75418-0D1E-46E6-A07B-CAF09D611259}" destId="{B902B8FB-3C9A-4FC9-BA53-85683F5A00D8}" srcOrd="0" destOrd="0" presId="urn:microsoft.com/office/officeart/2005/8/layout/vList3"/>
    <dgm:cxn modelId="{2DDCD140-F737-4BB5-9FC2-55383DD71F6F}" type="presParOf" srcId="{2DF75418-0D1E-46E6-A07B-CAF09D611259}" destId="{21A09D22-898A-425C-B0DE-033E826FD7A7}" srcOrd="1" destOrd="0" presId="urn:microsoft.com/office/officeart/2005/8/layout/vList3"/>
    <dgm:cxn modelId="{843D51DE-6B32-4B48-B137-42E17BD98DF7}" type="presParOf" srcId="{173C3255-8081-4B99-AA71-CFACF51E3C88}" destId="{F8132B75-8221-4A68-8955-65431937FE7D}" srcOrd="1" destOrd="0" presId="urn:microsoft.com/office/officeart/2005/8/layout/vList3"/>
    <dgm:cxn modelId="{738455BC-2A9F-4D69-8C79-42A557806F74}" type="presParOf" srcId="{173C3255-8081-4B99-AA71-CFACF51E3C88}" destId="{C18CE69A-A377-4909-B52B-3F78C896650F}" srcOrd="2" destOrd="0" presId="urn:microsoft.com/office/officeart/2005/8/layout/vList3"/>
    <dgm:cxn modelId="{C833D704-34F3-4969-96DE-674B4465C4D4}" type="presParOf" srcId="{C18CE69A-A377-4909-B52B-3F78C896650F}" destId="{AFF46F97-47C0-4F8A-A8A0-A2D8FACC1ED4}" srcOrd="0" destOrd="0" presId="urn:microsoft.com/office/officeart/2005/8/layout/vList3"/>
    <dgm:cxn modelId="{1C7B77E4-1A3F-40B2-9E07-24925499F01D}" type="presParOf" srcId="{C18CE69A-A377-4909-B52B-3F78C896650F}" destId="{E9DDE809-6C20-4EF7-81D6-F6240607309B}" srcOrd="1" destOrd="0" presId="urn:microsoft.com/office/officeart/2005/8/layout/vList3"/>
    <dgm:cxn modelId="{83D2601C-E961-45D5-AF28-5E01A4197720}" type="presParOf" srcId="{173C3255-8081-4B99-AA71-CFACF51E3C88}" destId="{A291A485-D877-430E-AE97-9D19481EA7B2}" srcOrd="3" destOrd="0" presId="urn:microsoft.com/office/officeart/2005/8/layout/vList3"/>
    <dgm:cxn modelId="{86503E8E-13E7-45F8-BE13-0D451BBE4771}" type="presParOf" srcId="{173C3255-8081-4B99-AA71-CFACF51E3C88}" destId="{008065D0-8834-4A60-BC98-28A7BA7596DE}" srcOrd="4" destOrd="0" presId="urn:microsoft.com/office/officeart/2005/8/layout/vList3"/>
    <dgm:cxn modelId="{2A3D2F51-2144-49A5-8DC7-0EBF3B2023AA}" type="presParOf" srcId="{008065D0-8834-4A60-BC98-28A7BA7596DE}" destId="{E8F36AC1-9A6F-495D-83DE-6283B4938196}" srcOrd="0" destOrd="0" presId="urn:microsoft.com/office/officeart/2005/8/layout/vList3"/>
    <dgm:cxn modelId="{817A6381-6342-42A0-84C0-9F0AEC7257C7}" type="presParOf" srcId="{008065D0-8834-4A60-BC98-28A7BA7596DE}" destId="{A1894A09-CE5F-45A9-A62E-559E27E685C6}" srcOrd="1" destOrd="0" presId="urn:microsoft.com/office/officeart/2005/8/layout/vList3"/>
    <dgm:cxn modelId="{4114DC97-E536-4D4F-BE69-1C70437B6B3D}" type="presParOf" srcId="{173C3255-8081-4B99-AA71-CFACF51E3C88}" destId="{83BA0561-8BDF-4518-AE28-C610687C6944}" srcOrd="5" destOrd="0" presId="urn:microsoft.com/office/officeart/2005/8/layout/vList3"/>
    <dgm:cxn modelId="{5E65C03B-CE8B-4CD5-B003-DC8F034DB853}" type="presParOf" srcId="{173C3255-8081-4B99-AA71-CFACF51E3C88}" destId="{23A942FC-0B32-424F-8577-B900D5ED5DF8}" srcOrd="6" destOrd="0" presId="urn:microsoft.com/office/officeart/2005/8/layout/vList3"/>
    <dgm:cxn modelId="{5114E5E1-BBA1-43C1-886E-EB0ABDEE79D1}" type="presParOf" srcId="{23A942FC-0B32-424F-8577-B900D5ED5DF8}" destId="{D0F4A76E-DD2F-4C0A-9D16-F9F7E1E4A02D}" srcOrd="0" destOrd="0" presId="urn:microsoft.com/office/officeart/2005/8/layout/vList3"/>
    <dgm:cxn modelId="{8FA533C6-948C-4EF2-8776-C6E9B01F5CB0}" type="presParOf" srcId="{23A942FC-0B32-424F-8577-B900D5ED5DF8}" destId="{13AD8862-4272-4949-A281-9266D3B0477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3EA74-8502-4B4E-98A2-D50A595204B3}">
      <dsp:nvSpPr>
        <dsp:cNvPr id="0" name=""/>
        <dsp:cNvSpPr/>
      </dsp:nvSpPr>
      <dsp:spPr>
        <a:xfrm rot="5400000">
          <a:off x="3632876" y="-1764921"/>
          <a:ext cx="2436018" cy="5968243"/>
        </a:xfrm>
        <a:prstGeom prst="round2SameRect">
          <a:avLst/>
        </a:prstGeom>
        <a:solidFill>
          <a:srgbClr val="FDEADA">
            <a:alpha val="80000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vi-VN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onsiliere</a:t>
          </a:r>
          <a:r>
            <a:rPr lang="vi-VN" sz="32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şi </a:t>
          </a:r>
          <a:r>
            <a:rPr lang="vi-VN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orientare profesională </a:t>
          </a:r>
          <a:r>
            <a:rPr lang="vi-VN" sz="3200" kern="1200" dirty="0" smtClean="0"/>
            <a:t>în alegerea unei specializări</a:t>
          </a:r>
          <a:r>
            <a:rPr lang="en-US" sz="3200" kern="1200" dirty="0" smtClean="0"/>
            <a:t>; </a:t>
          </a:r>
          <a:r>
            <a:rPr lang="vi-VN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exemple de bune practici</a:t>
          </a:r>
          <a:r>
            <a:rPr lang="vi-VN" sz="3200" kern="1200" dirty="0" smtClean="0">
              <a:solidFill>
                <a:srgbClr val="C00000"/>
              </a:solidFill>
            </a:rPr>
            <a:t> </a:t>
          </a:r>
          <a:r>
            <a:rPr lang="ro-RO" sz="3200" kern="1200" dirty="0" smtClean="0">
              <a:solidFill>
                <a:srgbClr val="C00000"/>
              </a:solidFill>
            </a:rPr>
            <a:t>-</a:t>
          </a:r>
          <a:r>
            <a:rPr lang="vi-VN" sz="3200" kern="1200" dirty="0" smtClean="0">
              <a:solidFill>
                <a:srgbClr val="C00000"/>
              </a:solidFill>
            </a:rPr>
            <a:t> </a:t>
          </a:r>
          <a:r>
            <a:rPr lang="vi-VN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5050</a:t>
          </a:r>
          <a:r>
            <a:rPr lang="vi-VN" sz="3200" b="1" kern="1200" dirty="0" smtClean="0">
              <a:solidFill>
                <a:srgbClr val="C00000"/>
              </a:solidFill>
            </a:rPr>
            <a:t> </a:t>
          </a:r>
          <a:r>
            <a:rPr lang="vi-VN" sz="3200" b="1" kern="1200" dirty="0" smtClean="0"/>
            <a:t>studenţi </a:t>
          </a:r>
          <a:r>
            <a:rPr lang="vi-VN" sz="3200" kern="1200" dirty="0" smtClean="0"/>
            <a:t>la medicină.</a:t>
          </a:r>
          <a:endParaRPr lang="en-US" sz="3200" kern="1200" dirty="0">
            <a:latin typeface="Century Gothic" panose="020B0502020202020204" pitchFamily="34" charset="0"/>
          </a:endParaRPr>
        </a:p>
      </dsp:txBody>
      <dsp:txXfrm rot="-5400000">
        <a:off x="1866764" y="120108"/>
        <a:ext cx="5849326" cy="2198184"/>
      </dsp:txXfrm>
    </dsp:sp>
    <dsp:sp modelId="{1E3A5897-B902-4472-AA63-F4B1F60F2461}">
      <dsp:nvSpPr>
        <dsp:cNvPr id="0" name=""/>
        <dsp:cNvSpPr/>
      </dsp:nvSpPr>
      <dsp:spPr>
        <a:xfrm>
          <a:off x="1817" y="1190"/>
          <a:ext cx="1864946" cy="2436018"/>
        </a:xfrm>
        <a:prstGeom prst="roundRect">
          <a:avLst/>
        </a:prstGeom>
        <a:solidFill>
          <a:srgbClr val="FF66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152400" rIns="304800" bIns="152400" numCol="1" spcCol="1270" anchor="ctr" anchorCtr="0">
          <a:noAutofit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>
        <a:off x="92856" y="92229"/>
        <a:ext cx="1682868" cy="2253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3EA74-8502-4B4E-98A2-D50A595204B3}">
      <dsp:nvSpPr>
        <dsp:cNvPr id="0" name=""/>
        <dsp:cNvSpPr/>
      </dsp:nvSpPr>
      <dsp:spPr>
        <a:xfrm rot="5400000">
          <a:off x="3648992" y="-1774903"/>
          <a:ext cx="2436018" cy="598582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000" kern="1200" dirty="0" smtClean="0"/>
            <a:t>Dezvoltarea de </a:t>
          </a:r>
          <a:r>
            <a:rPr lang="vi-VN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aptitudini de muncă </a:t>
          </a:r>
          <a:r>
            <a:rPr lang="ro-RO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vi-VN" sz="4000" kern="1200" dirty="0" smtClean="0">
              <a:solidFill>
                <a:srgbClr val="FF0000"/>
              </a:solidFill>
            </a:rPr>
            <a:t> </a:t>
          </a:r>
          <a:r>
            <a:rPr lang="vi-VN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3000 studenţi </a:t>
          </a:r>
          <a:r>
            <a:rPr lang="vi-VN" sz="4000" kern="1200" dirty="0" smtClean="0"/>
            <a:t>la medicină</a:t>
          </a:r>
          <a:r>
            <a:rPr lang="en-US" sz="4000" kern="1200" dirty="0" smtClean="0"/>
            <a:t>.</a:t>
          </a:r>
          <a:endParaRPr lang="en-US" sz="4000" kern="1200" dirty="0">
            <a:latin typeface="Century Gothic" panose="020B0502020202020204" pitchFamily="34" charset="0"/>
          </a:endParaRPr>
        </a:p>
      </dsp:txBody>
      <dsp:txXfrm rot="-5400000">
        <a:off x="1874088" y="118918"/>
        <a:ext cx="5866911" cy="2198184"/>
      </dsp:txXfrm>
    </dsp:sp>
    <dsp:sp modelId="{1E3A5897-B902-4472-AA63-F4B1F60F2461}">
      <dsp:nvSpPr>
        <dsp:cNvPr id="0" name=""/>
        <dsp:cNvSpPr/>
      </dsp:nvSpPr>
      <dsp:spPr>
        <a:xfrm>
          <a:off x="1822" y="1190"/>
          <a:ext cx="1870441" cy="2436018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5280" tIns="167640" rIns="335280" bIns="16764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n-US" sz="8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129" y="92497"/>
        <a:ext cx="1687827" cy="22534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3EA74-8502-4B4E-98A2-D50A595204B3}">
      <dsp:nvSpPr>
        <dsp:cNvPr id="0" name=""/>
        <dsp:cNvSpPr/>
      </dsp:nvSpPr>
      <dsp:spPr>
        <a:xfrm rot="5400000">
          <a:off x="3664281" y="-1783361"/>
          <a:ext cx="2428601" cy="6000072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3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vi-VN" sz="3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onştientizarea nevoii de pregătire practică </a:t>
          </a:r>
          <a:r>
            <a:rPr lang="ro-RO" sz="3100" b="0" kern="1200" dirty="0" smtClean="0"/>
            <a:t>- </a:t>
          </a:r>
          <a:r>
            <a:rPr lang="vi-VN" sz="3100" b="0" kern="1200" dirty="0" smtClean="0"/>
            <a:t>stagii practice, seminarii,</a:t>
          </a:r>
          <a:r>
            <a:rPr lang="en-US" sz="3100" b="0" kern="1200" dirty="0" smtClean="0"/>
            <a:t> </a:t>
          </a:r>
          <a:r>
            <a:rPr lang="vi-VN" sz="3100" b="0" kern="1200" dirty="0" smtClean="0"/>
            <a:t>dezbateri </a:t>
          </a:r>
          <a:r>
            <a:rPr lang="ro-RO" sz="3100" b="0" kern="1200" dirty="0" smtClean="0"/>
            <a:t>- </a:t>
          </a:r>
          <a:r>
            <a:rPr lang="vi-VN" sz="3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judeţe</a:t>
          </a:r>
          <a:r>
            <a:rPr lang="ro-RO" sz="3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(IS, CJ,</a:t>
          </a:r>
          <a:r>
            <a:rPr lang="en-US" sz="3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  <a:r>
            <a:rPr lang="ro-RO" sz="3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BV, CT</a:t>
          </a:r>
          <a:r>
            <a:rPr lang="ro-RO" sz="3100" b="1" kern="120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</a:t>
          </a:r>
          <a:r>
            <a:rPr lang="vi-VN" sz="3100" b="1" kern="120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regiuni de dezvoltare</a:t>
          </a:r>
          <a:r>
            <a:rPr lang="en-US" sz="3100" b="0" kern="1200" smtClean="0"/>
            <a:t>.</a:t>
          </a:r>
          <a:endParaRPr lang="en-US" sz="3100" b="0" kern="1200" dirty="0">
            <a:latin typeface="Century Gothic" panose="020B0502020202020204" pitchFamily="34" charset="0"/>
          </a:endParaRPr>
        </a:p>
      </dsp:txBody>
      <dsp:txXfrm rot="-5400000">
        <a:off x="1878546" y="120929"/>
        <a:ext cx="5881517" cy="2191491"/>
      </dsp:txXfrm>
    </dsp:sp>
    <dsp:sp modelId="{1E3A5897-B902-4472-AA63-F4B1F60F2461}">
      <dsp:nvSpPr>
        <dsp:cNvPr id="0" name=""/>
        <dsp:cNvSpPr/>
      </dsp:nvSpPr>
      <dsp:spPr>
        <a:xfrm>
          <a:off x="1827" y="1187"/>
          <a:ext cx="1874892" cy="2428601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182880" rIns="365760" bIns="18288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en-US" sz="9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352" y="92712"/>
        <a:ext cx="1691842" cy="22455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9D22-898A-425C-B0DE-033E826FD7A7}">
      <dsp:nvSpPr>
        <dsp:cNvPr id="0" name=""/>
        <dsp:cNvSpPr/>
      </dsp:nvSpPr>
      <dsp:spPr>
        <a:xfrm rot="10800000">
          <a:off x="1443802" y="3234384"/>
          <a:ext cx="5117973" cy="82961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5837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Partenerii din ţară</a:t>
          </a:r>
          <a:endParaRPr lang="en-US" sz="3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51206" y="3234384"/>
        <a:ext cx="4910569" cy="829615"/>
      </dsp:txXfrm>
    </dsp:sp>
    <dsp:sp modelId="{B902B8FB-3C9A-4FC9-BA53-85683F5A00D8}">
      <dsp:nvSpPr>
        <dsp:cNvPr id="0" name=""/>
        <dsp:cNvSpPr/>
      </dsp:nvSpPr>
      <dsp:spPr>
        <a:xfrm>
          <a:off x="1081709" y="1300"/>
          <a:ext cx="829615" cy="8296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9DDE809-6C20-4EF7-81D6-F6240607309B}">
      <dsp:nvSpPr>
        <dsp:cNvPr id="0" name=""/>
        <dsp:cNvSpPr/>
      </dsp:nvSpPr>
      <dsp:spPr>
        <a:xfrm rot="10800000">
          <a:off x="1496517" y="1078561"/>
          <a:ext cx="5117973" cy="829615"/>
        </a:xfrm>
        <a:prstGeom prst="homePlat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583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o-RO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Partenerii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interni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o-RO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şi</a:t>
          </a: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o-RO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 străinătate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703921" y="1078561"/>
        <a:ext cx="4910569" cy="829615"/>
      </dsp:txXfrm>
    </dsp:sp>
    <dsp:sp modelId="{AFF46F97-47C0-4F8A-A8A0-A2D8FACC1ED4}">
      <dsp:nvSpPr>
        <dsp:cNvPr id="0" name=""/>
        <dsp:cNvSpPr/>
      </dsp:nvSpPr>
      <dsp:spPr>
        <a:xfrm>
          <a:off x="1081709" y="1078561"/>
          <a:ext cx="829615" cy="8296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1894A09-CE5F-45A9-A62E-559E27E685C6}">
      <dsp:nvSpPr>
        <dsp:cNvPr id="0" name=""/>
        <dsp:cNvSpPr/>
      </dsp:nvSpPr>
      <dsp:spPr>
        <a:xfrm rot="10800000">
          <a:off x="1496517" y="2155823"/>
          <a:ext cx="5117973" cy="829615"/>
        </a:xfrm>
        <a:prstGeom prst="homePlat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5837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Echipamente de top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703921" y="2155823"/>
        <a:ext cx="4910569" cy="829615"/>
      </dsp:txXfrm>
    </dsp:sp>
    <dsp:sp modelId="{E8F36AC1-9A6F-495D-83DE-6283B4938196}">
      <dsp:nvSpPr>
        <dsp:cNvPr id="0" name=""/>
        <dsp:cNvSpPr/>
      </dsp:nvSpPr>
      <dsp:spPr>
        <a:xfrm>
          <a:off x="1081709" y="2155823"/>
          <a:ext cx="829615" cy="8296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3AD8862-4272-4949-A281-9266D3B0477B}">
      <dsp:nvSpPr>
        <dsp:cNvPr id="0" name=""/>
        <dsp:cNvSpPr/>
      </dsp:nvSpPr>
      <dsp:spPr>
        <a:xfrm rot="10800000">
          <a:off x="1496517" y="3233084"/>
          <a:ext cx="5117973" cy="829615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5837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Originalitate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703921" y="3233084"/>
        <a:ext cx="4910569" cy="829615"/>
      </dsp:txXfrm>
    </dsp:sp>
    <dsp:sp modelId="{D0F4A76E-DD2F-4C0A-9D16-F9F7E1E4A02D}">
      <dsp:nvSpPr>
        <dsp:cNvPr id="0" name=""/>
        <dsp:cNvSpPr/>
      </dsp:nvSpPr>
      <dsp:spPr>
        <a:xfrm>
          <a:off x="1081709" y="3233084"/>
          <a:ext cx="829615" cy="8296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14F5-25D0-4990-8D91-FAF75CF4A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C6CC7-2629-43C7-9EB6-7EE41143FB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73D5-8B6F-4044-A58C-E3A16A583F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D3325-BFF3-4377-9EB7-BBBF675913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38DB-F4E0-46C0-A648-0148D5AED2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D1E-7A72-4525-8987-E4FBA9CBEC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D28C-856A-452B-AB6E-E3F58EEC0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9559-5130-42CC-8016-03D226465B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CDAD7-9596-46B0-BDF2-20E9898239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2B1F-AEF6-4D61-A927-0064ACF49B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6DF6A-444B-4B47-B338-F515D4CF8D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ED035-D6C6-4B53-A2EA-0B291D76FB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2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tiff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tiff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o/url?sa=i&amp;rct=j&amp;q=&amp;esrc=s&amp;source=images&amp;cd=&amp;cad=rja&amp;uact=8&amp;docid=fQ0BtfAYQf_MXM&amp;tbnid=LJ3ydNDNToxBqM:&amp;ved=0CAUQjRw&amp;url=http://marketware.com/gallery-item/physician-onboarding-starting-physician-relationships-off-right/&amp;ei=TC5UU4SJHs3Wsgb-p4DoAQ&amp;psig=AFQjCNFIMlW4mcIqfNK1jZEJMwkQtyGSsQ&amp;ust=1398112122293505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1.jpeg"/><Relationship Id="rId7" Type="http://schemas.openxmlformats.org/officeDocument/2006/relationships/diagramLayout" Target="../diagrams/layout2.xml"/><Relationship Id="rId2" Type="http://schemas.openxmlformats.org/officeDocument/2006/relationships/hyperlink" Target="http://www.google.ro/url?sa=i&amp;rct=j&amp;q=&amp;esrc=s&amp;source=images&amp;cd=&amp;cad=rja&amp;uact=8&amp;docid=O_BPRmnkVg5KXM&amp;tbnid=9nYH_ssk_1jE9M:&amp;ved=0CAUQjRw&amp;url=http://standalone-tail.com/?q=node/85&amp;ei=RS9UU8y2LoTrswaA3YD4DA&amp;psig=AFQjCNFIMlW4mcIqfNK1jZEJMwkQtyGSsQ&amp;ust=1398112122293505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2.jpeg"/><Relationship Id="rId10" Type="http://schemas.microsoft.com/office/2007/relationships/diagramDrawing" Target="../diagrams/drawing2.xml"/><Relationship Id="rId4" Type="http://schemas.openxmlformats.org/officeDocument/2006/relationships/hyperlink" Target="http://www.google.ro/url?sa=i&amp;rct=j&amp;q=&amp;esrc=s&amp;source=images&amp;cd=&amp;cad=rja&amp;uact=8&amp;docid=MSpfyfgfwSFW3M&amp;tbnid=6uO7pR-e4wWs3M:&amp;ved=0CAUQjRw&amp;url=http://www.bloglet.com/the-effects-of-medical-negligence-on-physicians/&amp;ei=_S9UU77YEYjRtAauwIGQCQ&amp;psig=AFQjCNFIMlW4mcIqfNK1jZEJMwkQtyGSsQ&amp;ust=1398112122293505" TargetMode="External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057400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OPORTUNITĂŢI ÎN ABORDAREA INTERDISCIPLINARĂ A CONSILIERII STUDENŢILOR DE MEDICINĂ ŞI MEDICINĂ DENTARĂ</a:t>
            </a:r>
            <a:endParaRPr lang="en-US" sz="3600" b="1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316" y="5791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Prof. Univ. Dr. NORINA FORNA</a:t>
            </a:r>
          </a:p>
          <a:p>
            <a:pPr algn="ctr"/>
            <a:r>
              <a:rPr lang="ro-RO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Decan, Facultatea de Medicină Dentară</a:t>
            </a:r>
            <a:endParaRPr lang="en-US" sz="28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9284" y="878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err="1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medCAREER</a:t>
            </a:r>
            <a:r>
              <a:rPr lang="ro-RO" b="1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</a:t>
            </a:r>
            <a:r>
              <a:rPr lang="ro-RO" b="1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b="1" i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139881</a:t>
            </a:r>
            <a:endParaRPr lang="en-US" b="1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2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0"/>
            <a:ext cx="33917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Data lansării: </a:t>
            </a:r>
          </a:p>
          <a:p>
            <a:pPr algn="ctr"/>
            <a:r>
              <a:rPr lang="ro-RO" sz="44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29 aprilie 2014</a:t>
            </a:r>
            <a:endParaRPr lang="en-US" sz="44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 t="25399" r="38307" b="6458"/>
          <a:stretch/>
        </p:blipFill>
        <p:spPr>
          <a:xfrm>
            <a:off x="5326184" y="-26581"/>
            <a:ext cx="3817816" cy="68845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" y="4778744"/>
            <a:ext cx="3118884" cy="207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33" y="4782288"/>
            <a:ext cx="3113567" cy="207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944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" y="2694172"/>
            <a:ext cx="3118884" cy="207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80" y="1675150"/>
            <a:ext cx="7774275" cy="51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8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 dirty="0" err="1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FIE-Festivalul</a:t>
            </a:r>
            <a:r>
              <a:rPr lang="ro-RO" sz="4400" b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Internaţional al Educaţiei</a:t>
            </a:r>
            <a:r>
              <a:rPr lang="ro-RO" sz="44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30 iunie 2014</a:t>
            </a:r>
            <a:endParaRPr lang="en-US" sz="44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75982"/>
            <a:ext cx="91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2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Dialog COMUNITATE – ABSOLVENŢI – VALORI</a:t>
            </a:r>
          </a:p>
          <a:p>
            <a:pPr algn="r"/>
            <a:r>
              <a:rPr lang="ro-RO" sz="32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Invitat special: Emil Hurezeanu</a:t>
            </a:r>
            <a:endParaRPr lang="en-US" sz="3200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8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833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dirty="0" err="1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Careers</a:t>
            </a:r>
            <a:r>
              <a:rPr lang="ro-RO" sz="44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in White: </a:t>
            </a:r>
          </a:p>
          <a:p>
            <a:pPr algn="ctr"/>
            <a:r>
              <a:rPr lang="ro-RO" sz="44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12 octombrie 2014</a:t>
            </a:r>
            <a:endParaRPr lang="en-US" sz="44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fbcdn-sphotos-a-a.akamaihd.net/hphotos-ak-xpa1/v/t1.0-9/10733965_571145219680741_4532334419455275872_n.jpg?oh=80e5c54fe897d716c20d0049bb6088da&amp;oe=54C113B2&amp;__gda__=1421115914_972ff58a797382085625327a76b5e1d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2"/>
          <a:stretch/>
        </p:blipFill>
        <p:spPr bwMode="auto">
          <a:xfrm>
            <a:off x="616385" y="1914383"/>
            <a:ext cx="7911229" cy="49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7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53" y="3544"/>
            <a:ext cx="4567275" cy="342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52" y="3432544"/>
            <a:ext cx="4567275" cy="342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3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105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Dialog STUDENŢI - CONSILIERI: </a:t>
            </a:r>
          </a:p>
          <a:p>
            <a:pPr algn="ctr"/>
            <a:r>
              <a:rPr lang="ro-RO" sz="32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17 octombrie 2014</a:t>
            </a:r>
            <a:endParaRPr lang="en-US" sz="32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2874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5" y="15948"/>
            <a:ext cx="4550736" cy="341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61" y="3430771"/>
            <a:ext cx="4569639" cy="342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80"/>
            <a:ext cx="4536560" cy="340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050"/>
            <a:ext cx="4593265" cy="344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"/>
            <a:ext cx="4800600" cy="680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1479" y="2619544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CONFERINTA</a:t>
            </a:r>
            <a:r>
              <a:rPr lang="ro-RO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o-RO" sz="32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ro-RO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dece</a:t>
            </a:r>
            <a:r>
              <a:rPr lang="ro-RO" sz="3200" dirty="0" err="1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mbrie</a:t>
            </a:r>
            <a:r>
              <a:rPr lang="ro-RO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sz="32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2014</a:t>
            </a:r>
            <a:endParaRPr lang="en-US" sz="32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7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9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22098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22098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800"/>
            <a:ext cx="22098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6200"/>
            <a:ext cx="22098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86000"/>
            <a:ext cx="22098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495800"/>
            <a:ext cx="2209800" cy="2209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6200"/>
            <a:ext cx="4611957" cy="6629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36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72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1479" y="1981200"/>
            <a:ext cx="411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SESIUNE SPECIALA DE CONSILIERE</a:t>
            </a:r>
            <a:r>
              <a:rPr lang="ro-RO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o-RO" sz="32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 </a:t>
            </a:r>
            <a:r>
              <a:rPr lang="en-US" sz="3200" dirty="0" err="1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aprilie</a:t>
            </a:r>
            <a:r>
              <a:rPr lang="en-US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201</a:t>
            </a:r>
            <a:r>
              <a:rPr lang="en-US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  <a:p>
            <a:pPr algn="ctr"/>
            <a:endParaRPr lang="en-US" sz="3200" dirty="0" smtClean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200" dirty="0" err="1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Invitat</a:t>
            </a:r>
            <a:endParaRPr lang="en-US" sz="3200" dirty="0" smtClean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Dr. Stefan </a:t>
            </a:r>
            <a:r>
              <a:rPr lang="en-US" sz="3200" dirty="0" err="1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Gutue</a:t>
            </a:r>
            <a:endParaRPr lang="en-US" sz="32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203"/>
            <a:ext cx="91440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3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0"/>
            <a:ext cx="4542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4400" spc="200" dirty="0">
                <a:ln w="28575" cmpd="sng">
                  <a:solidFill>
                    <a:prstClr val="white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UNDE NE GĂSIŢI:</a:t>
            </a:r>
            <a:endParaRPr lang="en-US" sz="4400" spc="200" dirty="0">
              <a:ln w="28575" cmpd="sng">
                <a:solidFill>
                  <a:prstClr val="white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152400"/>
            <a:ext cx="3581400" cy="1285875"/>
          </a:xfrm>
          <a:prstGeom prst="roundRect">
            <a:avLst>
              <a:gd name="adj" fmla="val 1267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 </a:t>
            </a:r>
            <a:r>
              <a:rPr lang="ro-R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o-R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informare şi </a:t>
            </a:r>
            <a:r>
              <a:rPr lang="vi-V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publicit</a:t>
            </a:r>
            <a:r>
              <a:rPr lang="ro-RO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4010" y="1212277"/>
            <a:ext cx="4243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www.medcareer.umfiasi.ro</a:t>
            </a:r>
            <a:endParaRPr lang="en-US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5460"/>
            <a:ext cx="4486700" cy="443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5803"/>
            <a:ext cx="4027559" cy="336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743200" y="2362200"/>
            <a:ext cx="914400" cy="934221"/>
          </a:xfrm>
          <a:prstGeom prst="straightConnector1">
            <a:avLst/>
          </a:prstGeom>
          <a:ln w="127000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33800" y="2895600"/>
            <a:ext cx="914400" cy="105689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49496"/>
            <a:ext cx="2350613" cy="173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52008"/>
            <a:ext cx="2347205" cy="172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486400" y="1746939"/>
            <a:ext cx="3581400" cy="495300"/>
          </a:xfrm>
          <a:prstGeom prst="roundRect">
            <a:avLst>
              <a:gd name="adj" fmla="val 1267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platformă on-line </a:t>
            </a:r>
            <a:r>
              <a:rPr lang="ro-RO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consiliere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32729" b="14719"/>
          <a:stretch/>
        </p:blipFill>
        <p:spPr bwMode="auto">
          <a:xfrm>
            <a:off x="2422835" y="-3"/>
            <a:ext cx="6692500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921844" y="4038600"/>
            <a:ext cx="3497756" cy="1600200"/>
          </a:xfrm>
          <a:prstGeom prst="roundRect">
            <a:avLst>
              <a:gd name="adj" fmla="val 1267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 FACEBOOK:</a:t>
            </a:r>
          </a:p>
          <a:p>
            <a:pPr algn="ctr"/>
            <a:r>
              <a:rPr lang="ro-RO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139881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83" y="-3"/>
            <a:ext cx="2389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spc="200" dirty="0">
                <a:ln w="28575" cmpd="sng">
                  <a:solidFill>
                    <a:prstClr val="white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UNDE </a:t>
            </a:r>
          </a:p>
          <a:p>
            <a:pPr algn="ctr"/>
            <a:r>
              <a:rPr lang="ro-RO" sz="4400" spc="200" dirty="0">
                <a:ln w="28575" cmpd="sng">
                  <a:solidFill>
                    <a:prstClr val="white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NE </a:t>
            </a:r>
          </a:p>
          <a:p>
            <a:pPr algn="ctr"/>
            <a:r>
              <a:rPr lang="ro-RO" sz="4400" spc="200" dirty="0">
                <a:ln w="28575" cmpd="sng">
                  <a:solidFill>
                    <a:prstClr val="white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GĂSIŢI:</a:t>
            </a:r>
            <a:endParaRPr lang="en-US" sz="4400" spc="200" dirty="0">
              <a:ln w="28575" cmpd="sng">
                <a:solidFill>
                  <a:prstClr val="white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41270" r="22586" b="24249"/>
          <a:stretch/>
        </p:blipFill>
        <p:spPr bwMode="auto">
          <a:xfrm>
            <a:off x="82352" y="1694134"/>
            <a:ext cx="8985448" cy="467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352" y="228600"/>
            <a:ext cx="8985448" cy="1446550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4400" b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PARCURSUL STUDENTULUI ÎN PROIECT   </a:t>
            </a:r>
            <a:endParaRPr lang="en-US" sz="4400" b="1" dirty="0">
              <a:ln w="18000">
                <a:solidFill>
                  <a:srgbClr val="00B0F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9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3" t="34724" r="25459" b="13919"/>
          <a:stretch/>
        </p:blipFill>
        <p:spPr bwMode="auto">
          <a:xfrm>
            <a:off x="838200" y="9525"/>
            <a:ext cx="7553379" cy="685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8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34981" r="26177" b="44035"/>
          <a:stretch/>
        </p:blipFill>
        <p:spPr bwMode="auto">
          <a:xfrm>
            <a:off x="495300" y="685801"/>
            <a:ext cx="8153400" cy="29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94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PROCESUL DE CONSILIERE ÎN CARIERĂ – ETAPE:</a:t>
            </a:r>
            <a:endParaRPr lang="en-US" sz="3600" b="1" dirty="0">
              <a:ln w="19050">
                <a:solidFill>
                  <a:srgbClr val="00B0F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4" t="47527" r="27135" b="29923"/>
          <a:stretch/>
        </p:blipFill>
        <p:spPr bwMode="auto">
          <a:xfrm>
            <a:off x="2514600" y="3810000"/>
            <a:ext cx="6629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676864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TRAIECTORII DE CARIERĂ:</a:t>
            </a:r>
            <a:endParaRPr lang="en-US" sz="3600" b="1" dirty="0">
              <a:ln w="19050">
                <a:solidFill>
                  <a:srgbClr val="00B0F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78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898" y="24631"/>
            <a:ext cx="685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spc="200" dirty="0">
                <a:ln w="28575" cmpd="sng">
                  <a:solidFill>
                    <a:prstClr val="white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OPORTUNITĂŢI  UNICE!</a:t>
            </a:r>
            <a:endParaRPr lang="en-US" sz="4400" spc="200" dirty="0">
              <a:ln w="28575" cmpd="sng">
                <a:solidFill>
                  <a:prstClr val="white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6483742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Înscriere şi participare GRATUITE!</a:t>
            </a:r>
            <a:endParaRPr lang="en-US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990600"/>
            <a:ext cx="533400" cy="533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646" y="841801"/>
            <a:ext cx="418715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NUMĂR MARE DE STUDENŢI IMPLICAŢI</a:t>
            </a:r>
            <a:endParaRPr 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2" y="972876"/>
            <a:ext cx="2876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2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5.050 studenţi</a:t>
            </a:r>
            <a:r>
              <a:rPr lang="ro-RO" sz="3200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endParaRPr lang="en-US" sz="3200" i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6200" y="1905000"/>
            <a:ext cx="533400" cy="533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646" y="1798731"/>
            <a:ext cx="4187154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DOTĂRI ŞI ECHIPAMENTE PERFORMANTE; EXERSAREA UNOR APTITUDINI PRACTICE</a:t>
            </a:r>
            <a:endParaRPr 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200" y="3230469"/>
            <a:ext cx="533400" cy="533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9646" y="3124200"/>
            <a:ext cx="418715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CONSILIERE ÎN VEDEREA UNEI CARIERE DE SUCCES</a:t>
            </a:r>
            <a:endParaRPr 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200" y="4175409"/>
            <a:ext cx="533400" cy="533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9646" y="4069140"/>
            <a:ext cx="418715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NUMĂR RECORD DE BURSE ŞI PREMII</a:t>
            </a:r>
            <a:endParaRPr 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200" y="5089809"/>
            <a:ext cx="533400" cy="533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646" y="4983540"/>
            <a:ext cx="4187154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DEPRINDEREA UNOR NOI ABILITĂŢI PRIVIND DIALOGUL ŞI MANAGEMENTUL PACIENTULUI CU DISABILITĂŢI</a:t>
            </a:r>
            <a:endParaRPr 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91098" y="1557651"/>
            <a:ext cx="4114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b="1" i="1" dirty="0">
                <a:solidFill>
                  <a:prstClr val="white"/>
                </a:solidFill>
              </a:rPr>
              <a:t>medicină generală şi medicină dentară</a:t>
            </a:r>
            <a:endParaRPr lang="en-US" sz="2800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97301" y="3276487"/>
            <a:ext cx="4038601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IASI</a:t>
            </a:r>
          </a:p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734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BURSE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–A CATE 600 RON</a:t>
            </a: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 PREMII I – 900 RON</a:t>
            </a:r>
          </a:p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1103 PREMII II – 450 RON</a:t>
            </a:r>
            <a:endParaRPr 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18566" y="2445547"/>
            <a:ext cx="38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realizată de profesionişti de excepţie</a:t>
            </a:r>
            <a:endParaRPr lang="en-US" sz="2400" b="1" i="1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36537" y="5562600"/>
            <a:ext cx="3810000" cy="830997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r>
              <a:rPr lang="ro-RO" sz="24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Leaderi</a:t>
            </a: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internaţionali – Universitatea din Szeged</a:t>
            </a:r>
            <a:endParaRPr lang="en-US" sz="24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35227" y="2057402"/>
            <a:ext cx="5117973" cy="829615"/>
            <a:chOff x="1496517" y="3233084"/>
            <a:chExt cx="5117973" cy="829615"/>
          </a:xfrm>
        </p:grpSpPr>
        <p:sp>
          <p:nvSpPr>
            <p:cNvPr id="8" name="Pentagon 7"/>
            <p:cNvSpPr/>
            <p:nvPr/>
          </p:nvSpPr>
          <p:spPr>
            <a:xfrm rot="10800000">
              <a:off x="1496517" y="3233084"/>
              <a:ext cx="5117973" cy="829615"/>
            </a:xfrm>
            <a:prstGeom prst="homePlat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agon 4"/>
            <p:cNvSpPr/>
            <p:nvPr/>
          </p:nvSpPr>
          <p:spPr>
            <a:xfrm rot="21600000">
              <a:off x="1703921" y="3233084"/>
              <a:ext cx="4910569" cy="829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5837" tIns="121920" rIns="227584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Burse </a:t>
              </a:r>
              <a:r>
                <a:rPr lang="en-US" sz="32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premii</a:t>
              </a:r>
              <a:endPara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" y="822751"/>
            <a:ext cx="807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spc="200" dirty="0">
                <a:ln w="28575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În concluzie - PUNCTE TARI:</a:t>
            </a:r>
            <a:endParaRPr lang="en-US" sz="4800" spc="200" dirty="0">
              <a:ln w="28575" cmpd="sng">
                <a:solidFill>
                  <a:srgbClr val="FFFF00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16277027"/>
              </p:ext>
            </p:extLst>
          </p:nvPr>
        </p:nvGraphicFramePr>
        <p:xfrm>
          <a:off x="-76200" y="2085977"/>
          <a:ext cx="7696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10200" y="5496580"/>
            <a:ext cx="3733800" cy="52322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DE EXCELENŢĂ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6106180"/>
            <a:ext cx="3733800" cy="52322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INTERDISCIPLINARITATE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4" y="-14178"/>
            <a:ext cx="9159064" cy="687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6200" y="3657094"/>
            <a:ext cx="3556934" cy="3124706"/>
          </a:xfrm>
          <a:prstGeom prst="roundRect">
            <a:avLst>
              <a:gd name="adj" fmla="val 791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onsiliere </a:t>
            </a:r>
            <a:r>
              <a:rPr lang="ro-R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 următoarele </a:t>
            </a:r>
            <a:r>
              <a:rPr lang="ro-RO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coordonate</a:t>
            </a:r>
            <a:r>
              <a:rPr lang="ro-R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13711" y="3683168"/>
            <a:ext cx="4724400" cy="558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Orientare în</a:t>
            </a:r>
            <a:r>
              <a:rPr lang="vi-VN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specializare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32514" y="4394031"/>
            <a:ext cx="4724400" cy="55846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articiparea activă </a:t>
            </a:r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vi-VN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viaţa medicală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43400" y="5121027"/>
            <a:ext cx="4724400" cy="558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Pregătire</a:t>
            </a:r>
            <a:r>
              <a:rPr lang="vi-VN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p</a:t>
            </a:r>
            <a:r>
              <a:rPr lang="ro-RO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rofesi</a:t>
            </a:r>
            <a:r>
              <a:rPr lang="vi-VN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onală continuă</a:t>
            </a:r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(competenţe, EMC)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32514" y="5867400"/>
            <a:ext cx="4724400" cy="9144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obândirea de cunoştinţe </a:t>
            </a:r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necesare </a:t>
            </a:r>
            <a:r>
              <a:rPr lang="vi-VN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tratării pacientului cu dizabilităţi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33800" y="3759368"/>
            <a:ext cx="457200" cy="43163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33800" y="5138840"/>
            <a:ext cx="457200" cy="43163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33800" y="4457446"/>
            <a:ext cx="457200" cy="43163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3800" y="6019800"/>
            <a:ext cx="457200" cy="43163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496669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BENEFICII </a:t>
            </a:r>
            <a:r>
              <a:rPr lang="en-US" sz="36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PENTRU STUDENTI</a:t>
            </a:r>
            <a:r>
              <a:rPr lang="ro-RO" sz="36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  <a:endParaRPr lang="en-US" sz="36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05599" y="1143000"/>
            <a:ext cx="2332511" cy="55846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BURSE ŞI PREMII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96000" y="1225465"/>
            <a:ext cx="457200" cy="4316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1000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PARTENERI</a:t>
            </a:r>
          </a:p>
        </p:txBody>
      </p:sp>
      <p:sp>
        <p:nvSpPr>
          <p:cNvPr id="4" name="Rectangle 3"/>
          <p:cNvSpPr/>
          <p:nvPr/>
        </p:nvSpPr>
        <p:spPr>
          <a:xfrm>
            <a:off x="1343247" y="4114098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(P1)	UMF „Iuliu Haţieganu“, Cluj Napoca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  <a:p>
            <a:r>
              <a:rPr lang="ro-RO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(P2)	Universitatea Ovidius, Constanţa 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  <a:p>
            <a:r>
              <a:rPr lang="ro-RO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(P3)	Asociaţia pentru Responsabilitate Socială, Iaşi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  <a:p>
            <a:r>
              <a:rPr lang="ro-RO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(P4)	Societatea Română de Ergonomie Dentară, Bucureşti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  <a:p>
            <a:r>
              <a:rPr lang="ro-RO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(P5)	Universitatea din Szeged, Ungaria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  <a:p>
            <a:r>
              <a:rPr lang="ro-RO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(P6)	SC </a:t>
            </a:r>
            <a:r>
              <a:rPr lang="ro-RO" sz="24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BSmartest</a:t>
            </a:r>
            <a:r>
              <a:rPr lang="ro-RO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Press Group SRL, Iaşi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228600" y="1188123"/>
            <a:ext cx="2438400" cy="609600"/>
          </a:xfrm>
          <a:prstGeom prst="flowChartPunchedTape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DE PROIECT</a:t>
            </a:r>
            <a:r>
              <a:rPr lang="ro-RO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71800" y="1257300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err="1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UMF</a:t>
            </a:r>
            <a:r>
              <a:rPr lang="ro-RO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“</a:t>
            </a:r>
            <a:r>
              <a:rPr lang="en-US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GRIGORE T</a:t>
            </a:r>
            <a:r>
              <a:rPr lang="ro-RO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r>
              <a:rPr lang="en-US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POPA</a:t>
            </a:r>
            <a:r>
              <a:rPr lang="ro-RO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” </a:t>
            </a:r>
            <a:r>
              <a:rPr lang="en-US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IA</a:t>
            </a:r>
            <a:r>
              <a:rPr lang="ro-RO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Ş</a:t>
            </a:r>
            <a:r>
              <a:rPr lang="en-US" sz="32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8750" t="30833" r="20625" b="51666"/>
          <a:stretch>
            <a:fillRect/>
          </a:stretch>
        </p:blipFill>
        <p:spPr bwMode="auto">
          <a:xfrm>
            <a:off x="1752600" y="1905000"/>
            <a:ext cx="7391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owchart: Punched Tape 8"/>
          <p:cNvSpPr/>
          <p:nvPr/>
        </p:nvSpPr>
        <p:spPr>
          <a:xfrm>
            <a:off x="228600" y="3506086"/>
            <a:ext cx="1905000" cy="609600"/>
          </a:xfrm>
          <a:prstGeom prst="flowChartPunchedTap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PARTENER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o-RO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525" y="2286000"/>
            <a:ext cx="9153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ACTIVITĂŢI VIITOARE</a:t>
            </a:r>
            <a:r>
              <a:rPr 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ro-RO" sz="54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o-RO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DEMARAREA STAGIILOR PRACTICE</a:t>
            </a:r>
            <a:endParaRPr 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649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98" y="1203325"/>
            <a:ext cx="4224614" cy="5232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ECOGRAFE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075" y="1853813"/>
            <a:ext cx="2694569" cy="2016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10" y="3946525"/>
            <a:ext cx="4235302" cy="5232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ELECTROCARDIOGRAFE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7" t="11108" r="10623"/>
          <a:stretch/>
        </p:blipFill>
        <p:spPr bwMode="auto">
          <a:xfrm>
            <a:off x="61439" y="4556125"/>
            <a:ext cx="267920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43400" y="1790700"/>
            <a:ext cx="4791284" cy="954107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APARAT ANESTEZIE/ SEDARE/ MONITORIZARE</a:t>
            </a:r>
          </a:p>
        </p:txBody>
      </p:sp>
      <p:pic>
        <p:nvPicPr>
          <p:cNvPr id="11" name="Picture 10" descr="http://www.stlawrencedentistry.com/wp-content/uploads/2013/03/Anesthesia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2"/>
          <a:stretch/>
        </p:blipFill>
        <p:spPr bwMode="auto">
          <a:xfrm>
            <a:off x="4343400" y="2819400"/>
            <a:ext cx="3887771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87284" y="1153180"/>
            <a:ext cx="285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8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MEDICINA</a:t>
            </a:r>
            <a:endParaRPr lang="en-US" sz="28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10" y="228600"/>
            <a:ext cx="79907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8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ECHIPAMENTE</a:t>
            </a:r>
            <a:r>
              <a:rPr lang="en-US" sz="48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PENTRU STAGII</a:t>
            </a:r>
            <a:r>
              <a:rPr lang="ro-RO" sz="48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98" y="762000"/>
            <a:ext cx="4224614" cy="1384995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SIMULATOR CHIRURGIE LAPAROSCOPICA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2743200" cy="456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762000"/>
            <a:ext cx="4349852" cy="954107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o-R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ENDOSCOP SINUSAL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4499"/>
            <a:ext cx="4349852" cy="289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479" y="2387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MEDICINA</a:t>
            </a:r>
            <a:endParaRPr lang="en-US" sz="28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2852" y="26004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MEDICINA DENTARA</a:t>
            </a:r>
            <a:endParaRPr lang="en-US" sz="28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23193" y="4572000"/>
            <a:ext cx="399865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4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ECHIPAMENTE</a:t>
            </a:r>
            <a:r>
              <a:rPr lang="en-US" sz="4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en-US" sz="4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</a:p>
          <a:p>
            <a:pPr algn="r"/>
            <a:r>
              <a:rPr lang="en-US" sz="4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STAGII</a:t>
            </a:r>
            <a:r>
              <a:rPr lang="ro-RO" sz="4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0400" y="905418"/>
            <a:ext cx="2971800" cy="1384995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SISTEM LASER DENTAR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5028" r="18054"/>
          <a:stretch/>
        </p:blipFill>
        <p:spPr>
          <a:xfrm>
            <a:off x="48395" y="1936906"/>
            <a:ext cx="29718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98" y="905418"/>
            <a:ext cx="3016102" cy="954107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UNITURI DENTARE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95" y="2013105"/>
            <a:ext cx="2159001" cy="396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898" y="5370493"/>
            <a:ext cx="2558902" cy="954107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APARAT GUTIERE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514599" y="5132378"/>
            <a:ext cx="1594247" cy="169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34812" y="905418"/>
            <a:ext cx="2558902" cy="954107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SCANNER INTRAORAL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292"/>
            <a:ext cx="3053570" cy="548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64714" y="391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MEDICINA DENTARA</a:t>
            </a:r>
            <a:endParaRPr lang="en-US" sz="28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10" y="228600"/>
            <a:ext cx="3998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ECHIPAMENTE 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898" y="644912"/>
            <a:ext cx="4235302" cy="954107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SIMULARE DENTARA ANALYZER 3D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819275"/>
            <a:ext cx="2676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19275"/>
            <a:ext cx="2676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30365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30365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27405" y="9144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MEDICINA DENTARA</a:t>
            </a:r>
            <a:endParaRPr lang="en-US" sz="28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34708" y="228599"/>
            <a:ext cx="3998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ECHIPAMENTE 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633" y="3810000"/>
            <a:ext cx="9143999" cy="156966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o-RO" sz="4800" b="1" dirty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Beneficiile unor dotări prin </a:t>
            </a:r>
          </a:p>
          <a:p>
            <a:pPr algn="ctr"/>
            <a:r>
              <a:rPr lang="ro-RO" sz="4800" b="1" dirty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proiecte europene anterioare 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98" y="24631"/>
            <a:ext cx="685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spc="200" dirty="0">
                <a:ln w="19050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OPORTUNITĂŢI  UNICE!</a:t>
            </a:r>
            <a:endParaRPr lang="en-US" sz="4400" spc="200" dirty="0">
              <a:ln w="19050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1524000"/>
            <a:ext cx="9143999" cy="830997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o-RO" sz="4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Noile dotări se adaugă la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810000" y="2354997"/>
            <a:ext cx="772632" cy="145500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0"/>
            <a:ext cx="3352799" cy="6860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3962401"/>
            <a:ext cx="38608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0"/>
            <a:ext cx="3048001" cy="19835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 descr="D:\Documente\Documente Fac. Stomatologie\An univ. 2013-2014\Congres 6-8 decembrie 2013\Poze Congres\DSCF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1"/>
            <a:ext cx="2743200" cy="198350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>
          <a:xfrm>
            <a:off x="3352799" y="1983507"/>
            <a:ext cx="3048001" cy="19788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60" y="1983507"/>
            <a:ext cx="2968340" cy="19788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51940" b="17500"/>
          <a:stretch/>
        </p:blipFill>
        <p:spPr>
          <a:xfrm>
            <a:off x="7179549" y="3962400"/>
            <a:ext cx="1964451" cy="28956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MG_8329.JPG"/>
          <p:cNvPicPr>
            <a:picLocks noChangeAspect="1"/>
          </p:cNvPicPr>
          <p:nvPr/>
        </p:nvPicPr>
        <p:blipFill rotWithShape="1">
          <a:blip r:embed="rId3" cstate="print"/>
          <a:srcRect l="9625" r="16384"/>
          <a:stretch/>
        </p:blipFill>
        <p:spPr>
          <a:xfrm>
            <a:off x="3200401" y="0"/>
            <a:ext cx="5933363" cy="5346058"/>
          </a:xfrm>
          <a:prstGeom prst="rect">
            <a:avLst/>
          </a:prstGeom>
        </p:spPr>
      </p:pic>
      <p:pic>
        <p:nvPicPr>
          <p:cNvPr id="9" name="Picture 8" descr="113 Robodent  demonstrat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1" y="4680423"/>
            <a:ext cx="3266362" cy="2177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4336716"/>
            <a:ext cx="3505199" cy="2521283"/>
          </a:xfrm>
          <a:prstGeom prst="rect">
            <a:avLst/>
          </a:prstGeom>
        </p:spPr>
      </p:pic>
      <p:pic>
        <p:nvPicPr>
          <p:cNvPr id="13" name="Picture 12" descr="148 Robodent  demonstrati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5128" y="0"/>
            <a:ext cx="2448635" cy="16324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124200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095 Robodent  demonstrat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5021" y="0"/>
            <a:ext cx="5978980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11" y="4844053"/>
            <a:ext cx="3008489" cy="2013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86" y="3810000"/>
            <a:ext cx="3776684" cy="2819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026857" cy="2677656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o-RO" sz="2800" b="1" i="1" dirty="0">
                <a:solidFill>
                  <a:prstClr val="white"/>
                </a:solidFill>
              </a:rPr>
              <a:t>	Ca urmare a întrepătrunderii rezultatelor obţinute prin implementarea acestor </a:t>
            </a:r>
            <a:r>
              <a:rPr lang="ro-RO" sz="2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patru proiecte europene</a:t>
            </a:r>
            <a:r>
              <a:rPr lang="ro-RO" sz="2800" b="1" i="1" dirty="0">
                <a:solidFill>
                  <a:prstClr val="white"/>
                </a:solidFill>
              </a:rPr>
              <a:t>, în cadrul Facultăţii de Medicină Dentară – UMF „Grigore T. Popa” Iaşi au fost create </a:t>
            </a:r>
            <a:r>
              <a:rPr lang="ro-RO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TREI CENTRE DE EXCELENŢĂ, unice în spaţiul academic românesc, dotate cu echipamente de top pe plan naţional şi european</a:t>
            </a:r>
            <a:r>
              <a:rPr lang="ro-RO" sz="2800" b="1" i="1" dirty="0">
                <a:solidFill>
                  <a:prstClr val="white"/>
                </a:solidFill>
              </a:rPr>
              <a:t>: </a:t>
            </a:r>
            <a:endParaRPr lang="en-US" sz="2800" b="1" i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3581400"/>
            <a:ext cx="6293893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o-RO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Centrul de Formare Specialişti şi Resurse în Reabilitare Orală</a:t>
            </a:r>
            <a:endParaRPr lang="en-US" sz="28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4495800"/>
            <a:ext cx="7278806" cy="138499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Centrul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</a:t>
            </a:r>
            <a:r>
              <a:rPr lang="ro-RO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medCAREER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Simulare, Asistare 3D şi Robotică în Reabilitarea Generală şi Oro-Maxilo-Facială</a:t>
            </a:r>
            <a:endParaRPr lang="en-US" sz="28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827693"/>
            <a:ext cx="8345606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Centrul </a:t>
            </a:r>
            <a:r>
              <a:rPr lang="en-US" sz="2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medCAREER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Imagistică Medicală prin Tehnologii de Realitate Virtuală şi Augmentată</a:t>
            </a:r>
            <a:endParaRPr lang="en-US" sz="28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3733800"/>
            <a:ext cx="685800" cy="685800"/>
          </a:xfrm>
          <a:prstGeom prst="chevron">
            <a:avLst>
              <a:gd name="adj" fmla="val 29531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066800" y="4706153"/>
            <a:ext cx="685800" cy="685800"/>
          </a:xfrm>
          <a:prstGeom prst="chevron">
            <a:avLst>
              <a:gd name="adj" fmla="val 29531"/>
            </a:avLst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0" y="5961846"/>
            <a:ext cx="685800" cy="685800"/>
          </a:xfrm>
          <a:prstGeom prst="chevron">
            <a:avLst>
              <a:gd name="adj" fmla="val 29531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5216" y="-3413"/>
            <a:ext cx="6328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DE EXCELENŢĂ: 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OBIECTIVUL GENERAL AL PROIECTULUI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t="12419" r="9495" b="2174"/>
          <a:stretch/>
        </p:blipFill>
        <p:spPr bwMode="auto">
          <a:xfrm>
            <a:off x="228600" y="3716702"/>
            <a:ext cx="4305300" cy="314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2057400"/>
            <a:ext cx="891539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i="1" dirty="0">
                <a:solidFill>
                  <a:prstClr val="white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Dezvoltarea şi furnizarea </a:t>
            </a:r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serviciilor de consiliere în carieră </a:t>
            </a:r>
            <a:r>
              <a:rPr lang="ro-RO" sz="2400" b="1" i="1" dirty="0">
                <a:solidFill>
                  <a:prstClr val="white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şi </a:t>
            </a:r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îmbunătăţirea competenţelor în domeniul </a:t>
            </a:r>
            <a:r>
              <a:rPr lang="ro-RO" sz="2400" b="1" i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medicinei</a:t>
            </a:r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o-RO" sz="2400" b="1" i="1" dirty="0">
                <a:solidFill>
                  <a:prstClr val="white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pentru </a:t>
            </a:r>
            <a:r>
              <a:rPr lang="ro-RO" sz="32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5050</a:t>
            </a:r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 de studenţi la medicină şi medicină dentară</a:t>
            </a:r>
            <a:r>
              <a:rPr lang="ro-RO" sz="2400" b="1" i="1" dirty="0">
                <a:solidFill>
                  <a:prstClr val="white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, în scopul creşterii şanselor de integrare pe piaţa muncii din România.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33800"/>
            <a:ext cx="4267200" cy="31412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98" y="24631"/>
            <a:ext cx="685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spc="200" dirty="0">
                <a:ln w="2857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OPORTUNITĂŢI  UNICE!</a:t>
            </a:r>
            <a:endParaRPr lang="en-US" sz="4400" spc="200" dirty="0">
              <a:ln w="2857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289208"/>
            <a:ext cx="8915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0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Echipamentele oferă:</a:t>
            </a:r>
          </a:p>
          <a:p>
            <a:r>
              <a:rPr lang="ro-RO" sz="40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EXERSAREA UNOR APTITUDINI PRACTICE: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591812"/>
            <a:ext cx="8001000" cy="3046988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o-RO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o-RO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cadrul proiectului vor fi organizate </a:t>
            </a:r>
            <a:r>
              <a:rPr lang="ro-RO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stagii practice de simulare bazate de scenarii</a:t>
            </a:r>
            <a:r>
              <a:rPr lang="ro-RO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o-RO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deprinderea unor </a:t>
            </a:r>
            <a:r>
              <a:rPr lang="ro-RO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manopere esenţiale</a:t>
            </a:r>
            <a:r>
              <a:rPr lang="ro-RO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sfera </a:t>
            </a:r>
            <a:r>
              <a:rPr lang="ro-RO" sz="32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ro-RO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generale şi dentare</a:t>
            </a:r>
            <a:r>
              <a:rPr lang="ro-RO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cu ajutorul unor </a:t>
            </a:r>
            <a:r>
              <a:rPr lang="ro-RO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tehnologii moderne aparţinând unor specialităţi medicale variate</a:t>
            </a:r>
            <a:r>
              <a:rPr lang="ro-RO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OBIECTIVUL GENERAL AL PROIECTULUI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9812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prstClr val="white"/>
                </a:solidFill>
              </a:rPr>
              <a:t>A</a:t>
            </a:r>
            <a:r>
              <a:rPr lang="ro-RO" sz="2400" b="1" i="1" dirty="0" err="1">
                <a:solidFill>
                  <a:prstClr val="white"/>
                </a:solidFill>
              </a:rPr>
              <a:t>bordarea</a:t>
            </a:r>
            <a:r>
              <a:rPr lang="ro-RO" sz="2400" b="1" i="1" dirty="0">
                <a:solidFill>
                  <a:prstClr val="white"/>
                </a:solidFill>
              </a:rPr>
              <a:t> domeniului </a:t>
            </a:r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comunicării cu pacientul cu </a:t>
            </a:r>
            <a:r>
              <a:rPr lang="ro-RO" sz="2400" b="1" i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dizabilităţi</a:t>
            </a:r>
            <a:r>
              <a:rPr lang="en-US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en-US" sz="2400" b="1" dirty="0">
              <a:ln>
                <a:solidFill>
                  <a:prstClr val="white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 descr="http://moneycentral.msn.com/content/data/images-v2/300/health-patient-300-002F379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89524"/>
            <a:ext cx="2590800" cy="25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3"/>
          <a:srcRect l="15423" r="6467"/>
          <a:stretch/>
        </p:blipFill>
        <p:spPr bwMode="auto">
          <a:xfrm>
            <a:off x="152400" y="4289524"/>
            <a:ext cx="2664460" cy="2568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54" y="4289524"/>
            <a:ext cx="3634445" cy="2568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839" y="2658308"/>
            <a:ext cx="1788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SEMINARII </a:t>
            </a:r>
          </a:p>
          <a:p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ÎNTRUNIRI</a:t>
            </a:r>
            <a:r>
              <a:rPr lang="en-US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o-RO" sz="2400" b="1" i="1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DEZBATERI</a:t>
            </a:r>
            <a:endParaRPr lang="en-US" sz="2400" dirty="0">
              <a:ln>
                <a:solidFill>
                  <a:prstClr val="white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2535198"/>
            <a:ext cx="7162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rPr>
              <a:t>TEM</a:t>
            </a:r>
            <a:r>
              <a:rPr lang="en-US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rPr>
              <a:t>E:</a:t>
            </a:r>
            <a:r>
              <a:rPr lang="ro-RO" sz="24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rPr>
              <a:t> </a:t>
            </a:r>
            <a:endParaRPr lang="en-US" sz="2400" b="1" i="1" dirty="0">
              <a:ln>
                <a:solidFill>
                  <a:prstClr val="white"/>
                </a:solidFill>
              </a:ln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comunic</a:t>
            </a:r>
            <a:r>
              <a:rPr lang="en-US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en-US" sz="24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ea</a:t>
            </a: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 în sfera interdisciplinarităţii</a:t>
            </a: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endParaRPr lang="en-US" sz="24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4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abord</a:t>
            </a:r>
            <a:r>
              <a:rPr lang="en-US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en-US" sz="24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ea</a:t>
            </a: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 interdisciplinară a pacientului </a:t>
            </a:r>
            <a:r>
              <a:rPr lang="ro-RO" sz="24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dizabilitat</a:t>
            </a:r>
            <a:endParaRPr lang="ro-RO" sz="24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algn="l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managementul abordării pacientului cu </a:t>
            </a:r>
            <a:r>
              <a:rPr lang="ro-RO" sz="24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</a:rPr>
              <a:t>dizabilităţi</a:t>
            </a:r>
            <a:r>
              <a:rPr lang="ro-RO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.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-3721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OBIECTIVE SPECIFICE: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4516"/>
          <a:stretch/>
        </p:blipFill>
        <p:spPr bwMode="auto">
          <a:xfrm flipH="1">
            <a:off x="5489518" y="1143000"/>
            <a:ext cx="3576510" cy="312048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12622116"/>
              </p:ext>
            </p:extLst>
          </p:nvPr>
        </p:nvGraphicFramePr>
        <p:xfrm>
          <a:off x="1284084" y="4343400"/>
          <a:ext cx="7836825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http://marketware.com/wp-content/uploads/2013/01/2-physician-onboarding-637x423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3"/>
          <a:stretch/>
        </p:blipFill>
        <p:spPr bwMode="auto">
          <a:xfrm flipH="1">
            <a:off x="1284084" y="1143000"/>
            <a:ext cx="4205434" cy="31204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-3721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OBIECTIVE SPECIFICE:</a:t>
            </a:r>
          </a:p>
        </p:txBody>
      </p:sp>
      <p:pic>
        <p:nvPicPr>
          <p:cNvPr id="8" name="Picture 2" descr="http://standalone-tail.com/sites/default/files/styles/full_post/public/field/image/group%20of%20physicians.jpg?itok=SCsEZFJu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6"/>
          <a:stretch/>
        </p:blipFill>
        <p:spPr bwMode="auto">
          <a:xfrm>
            <a:off x="5410200" y="815780"/>
            <a:ext cx="3733800" cy="334840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loglet.com/gallery/medical-negligence-compensation-claims-guide/mental-health-insurance-coverage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/>
          <a:stretch/>
        </p:blipFill>
        <p:spPr bwMode="auto">
          <a:xfrm flipH="1">
            <a:off x="1295399" y="815781"/>
            <a:ext cx="4131045" cy="334840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605504858"/>
              </p:ext>
            </p:extLst>
          </p:nvPr>
        </p:nvGraphicFramePr>
        <p:xfrm>
          <a:off x="1270229" y="4343400"/>
          <a:ext cx="7859916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-3721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OBIECTIVE SPECIFICE: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87569036"/>
              </p:ext>
            </p:extLst>
          </p:nvPr>
        </p:nvGraphicFramePr>
        <p:xfrm>
          <a:off x="1258454" y="4390079"/>
          <a:ext cx="7878619" cy="2430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16965" r="13432" b="20223"/>
          <a:stretch/>
        </p:blipFill>
        <p:spPr>
          <a:xfrm>
            <a:off x="2895600" y="756484"/>
            <a:ext cx="6114854" cy="3394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8" y="1066800"/>
            <a:ext cx="609600" cy="5093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39000" y="1391485"/>
            <a:ext cx="63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IA</a:t>
            </a:r>
            <a:r>
              <a:rPr lang="ro-R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ŞI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2743200"/>
            <a:ext cx="609600" cy="5093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44044" y="3184507"/>
            <a:ext cx="142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BUCUREŞTI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5418" y="3272313"/>
            <a:ext cx="133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CONSTANŢA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2764" y="1760817"/>
            <a:ext cx="63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CLUJ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5250" y="2373868"/>
            <a:ext cx="124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BRAŞOV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30" y="2119192"/>
            <a:ext cx="609600" cy="509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59822"/>
            <a:ext cx="609600" cy="5093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82" y="1391485"/>
            <a:ext cx="609600" cy="5093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82" y="1468360"/>
            <a:ext cx="398318" cy="3983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1066800"/>
            <a:ext cx="398318" cy="3983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62" y="2055399"/>
            <a:ext cx="398318" cy="3983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28" y="2854233"/>
            <a:ext cx="398318" cy="3983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32" y="2915338"/>
            <a:ext cx="398318" cy="3983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432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CE AM REALIZAT </a:t>
            </a:r>
          </a:p>
          <a:p>
            <a:pPr algn="ctr"/>
            <a:r>
              <a:rPr lang="ro-RO" sz="440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PÂNĂ ACUM</a:t>
            </a:r>
            <a:endParaRPr lang="en-US" sz="44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7562-144F-49E9-8AC4-22A630CEBF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632</Words>
  <Application>Microsoft Office PowerPoint</Application>
  <PresentationFormat>On-screen Show (4:3)</PresentationFormat>
  <Paragraphs>180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UMF "Grigore T POPA" Iasi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Dascalu</dc:creator>
  <cp:lastModifiedBy>Forna</cp:lastModifiedBy>
  <cp:revision>31</cp:revision>
  <dcterms:created xsi:type="dcterms:W3CDTF">2014-12-04T09:42:38Z</dcterms:created>
  <dcterms:modified xsi:type="dcterms:W3CDTF">2015-05-27T08:02:30Z</dcterms:modified>
</cp:coreProperties>
</file>